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50" r:id="rId2"/>
    <p:sldMasterId id="2147483651" r:id="rId3"/>
    <p:sldMasterId id="2147483652" r:id="rId4"/>
    <p:sldMasterId id="2147483653" r:id="rId5"/>
    <p:sldMasterId id="2147483654" r:id="rId6"/>
    <p:sldMasterId id="2147483655" r:id="rId7"/>
    <p:sldMasterId id="2147483656" r:id="rId8"/>
    <p:sldMasterId id="2147483657" r:id="rId9"/>
    <p:sldMasterId id="2147483658" r:id="rId10"/>
    <p:sldMasterId id="2147483659" r:id="rId11"/>
    <p:sldMasterId id="2147483660" r:id="rId12"/>
    <p:sldMasterId id="2147483661" r:id="rId13"/>
  </p:sldMasterIdLst>
  <p:notesMasterIdLst>
    <p:notesMasterId r:id="rId60"/>
  </p:notesMasterIdLst>
  <p:sldIdLst>
    <p:sldId id="275" r:id="rId14"/>
    <p:sldId id="308" r:id="rId15"/>
    <p:sldId id="331" r:id="rId16"/>
    <p:sldId id="328" r:id="rId17"/>
    <p:sldId id="329" r:id="rId18"/>
    <p:sldId id="330" r:id="rId19"/>
    <p:sldId id="335" r:id="rId20"/>
    <p:sldId id="334" r:id="rId21"/>
    <p:sldId id="333" r:id="rId22"/>
    <p:sldId id="336" r:id="rId23"/>
    <p:sldId id="332" r:id="rId24"/>
    <p:sldId id="341" r:id="rId25"/>
    <p:sldId id="343" r:id="rId26"/>
    <p:sldId id="345" r:id="rId27"/>
    <p:sldId id="346" r:id="rId28"/>
    <p:sldId id="355" r:id="rId29"/>
    <p:sldId id="356" r:id="rId30"/>
    <p:sldId id="342" r:id="rId31"/>
    <p:sldId id="337" r:id="rId32"/>
    <p:sldId id="338" r:id="rId33"/>
    <p:sldId id="339" r:id="rId34"/>
    <p:sldId id="340" r:id="rId35"/>
    <p:sldId id="348" r:id="rId36"/>
    <p:sldId id="349" r:id="rId37"/>
    <p:sldId id="350" r:id="rId38"/>
    <p:sldId id="354" r:id="rId39"/>
    <p:sldId id="351" r:id="rId40"/>
    <p:sldId id="352" r:id="rId41"/>
    <p:sldId id="353" r:id="rId42"/>
    <p:sldId id="357" r:id="rId43"/>
    <p:sldId id="358" r:id="rId44"/>
    <p:sldId id="347" r:id="rId45"/>
    <p:sldId id="360" r:id="rId46"/>
    <p:sldId id="309" r:id="rId47"/>
    <p:sldId id="359" r:id="rId48"/>
    <p:sldId id="361" r:id="rId49"/>
    <p:sldId id="362" r:id="rId50"/>
    <p:sldId id="363" r:id="rId51"/>
    <p:sldId id="364" r:id="rId52"/>
    <p:sldId id="365" r:id="rId53"/>
    <p:sldId id="366" r:id="rId54"/>
    <p:sldId id="367" r:id="rId55"/>
    <p:sldId id="368" r:id="rId56"/>
    <p:sldId id="344" r:id="rId57"/>
    <p:sldId id="369" r:id="rId58"/>
    <p:sldId id="307" r:id="rId59"/>
  </p:sldIdLst>
  <p:sldSz cx="9144000" cy="5143500" type="screen16x9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1714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3429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5143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6858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857250" algn="l" defTabSz="3429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1028700" algn="l" defTabSz="3429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1200150" algn="l" defTabSz="3429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1371600" algn="l" defTabSz="3429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AF"/>
    <a:srgbClr val="DA542D"/>
    <a:srgbClr val="F2B800"/>
    <a:srgbClr val="A300AA"/>
    <a:srgbClr val="008492"/>
    <a:srgbClr val="269F26"/>
    <a:srgbClr val="0070C0"/>
    <a:srgbClr val="009700"/>
    <a:srgbClr val="00A200"/>
    <a:srgbClr val="623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48" autoAdjust="0"/>
    <p:restoredTop sz="94681"/>
  </p:normalViewPr>
  <p:slideViewPr>
    <p:cSldViewPr>
      <p:cViewPr>
        <p:scale>
          <a:sx n="131" d="100"/>
          <a:sy n="131" d="100"/>
        </p:scale>
        <p:origin x="1832" y="9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37.xml"/><Relationship Id="rId51" Type="http://schemas.openxmlformats.org/officeDocument/2006/relationships/slide" Target="slides/slide38.xml"/><Relationship Id="rId52" Type="http://schemas.openxmlformats.org/officeDocument/2006/relationships/slide" Target="slides/slide39.xml"/><Relationship Id="rId53" Type="http://schemas.openxmlformats.org/officeDocument/2006/relationships/slide" Target="slides/slide40.xml"/><Relationship Id="rId54" Type="http://schemas.openxmlformats.org/officeDocument/2006/relationships/slide" Target="slides/slide41.xml"/><Relationship Id="rId55" Type="http://schemas.openxmlformats.org/officeDocument/2006/relationships/slide" Target="slides/slide42.xml"/><Relationship Id="rId56" Type="http://schemas.openxmlformats.org/officeDocument/2006/relationships/slide" Target="slides/slide43.xml"/><Relationship Id="rId57" Type="http://schemas.openxmlformats.org/officeDocument/2006/relationships/slide" Target="slides/slide44.xml"/><Relationship Id="rId58" Type="http://schemas.openxmlformats.org/officeDocument/2006/relationships/slide" Target="slides/slide45.xml"/><Relationship Id="rId59" Type="http://schemas.openxmlformats.org/officeDocument/2006/relationships/slide" Target="slides/slide46.xml"/><Relationship Id="rId40" Type="http://schemas.openxmlformats.org/officeDocument/2006/relationships/slide" Target="slides/slide27.xml"/><Relationship Id="rId41" Type="http://schemas.openxmlformats.org/officeDocument/2006/relationships/slide" Target="slides/slide28.xml"/><Relationship Id="rId42" Type="http://schemas.openxmlformats.org/officeDocument/2006/relationships/slide" Target="slides/slide29.xml"/><Relationship Id="rId43" Type="http://schemas.openxmlformats.org/officeDocument/2006/relationships/slide" Target="slides/slide30.xml"/><Relationship Id="rId44" Type="http://schemas.openxmlformats.org/officeDocument/2006/relationships/slide" Target="slides/slide31.xml"/><Relationship Id="rId45" Type="http://schemas.openxmlformats.org/officeDocument/2006/relationships/slide" Target="slides/slide32.xml"/><Relationship Id="rId46" Type="http://schemas.openxmlformats.org/officeDocument/2006/relationships/slide" Target="slides/slide33.xml"/><Relationship Id="rId47" Type="http://schemas.openxmlformats.org/officeDocument/2006/relationships/slide" Target="slides/slide34.xml"/><Relationship Id="rId48" Type="http://schemas.openxmlformats.org/officeDocument/2006/relationships/slide" Target="slides/slide35.xml"/><Relationship Id="rId49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A4084-3C51-4C1B-BACB-09D98B5C2F50}" type="datetimeFigureOut">
              <a:rPr lang="en-US" smtClean="0"/>
              <a:t>6/8/19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91E75-12D2-4406-ABB1-CD1B42B49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881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900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1pPr>
    <a:lvl2pPr marL="171450" algn="l" defTabSz="342900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2pPr>
    <a:lvl3pPr marL="342900" algn="l" defTabSz="342900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3pPr>
    <a:lvl4pPr marL="514350" algn="l" defTabSz="342900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4pPr>
    <a:lvl5pPr marL="685800" algn="l" defTabSz="342900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5pPr>
    <a:lvl6pPr marL="857250" algn="l" defTabSz="342900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028700" algn="l" defTabSz="342900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200150" algn="l" defTabSz="342900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371600" algn="l" defTabSz="342900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91E75-12D2-4406-ABB1-CD1B42B492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84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7945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16750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82997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02703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5"/>
            <a:ext cx="7772400" cy="1021556"/>
          </a:xfrm>
        </p:spPr>
        <p:txBody>
          <a:bodyPr anchor="t"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4"/>
            <a:ext cx="7772400" cy="1125141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6953778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2462" y="1462087"/>
            <a:ext cx="1885950" cy="320516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5563" y="1462087"/>
            <a:ext cx="1885950" cy="320516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02864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33937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33887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4226112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114" cy="351829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4205044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0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3"/>
            <a:ext cx="5486400" cy="60364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0844182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5881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1769" y="133350"/>
            <a:ext cx="1959769" cy="4533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133350"/>
            <a:ext cx="5822156" cy="4533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11159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1769" y="133350"/>
            <a:ext cx="1959769" cy="4533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133350"/>
            <a:ext cx="5822156" cy="4533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09429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12629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13346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5"/>
            <a:ext cx="7772400" cy="1021556"/>
          </a:xfrm>
        </p:spPr>
        <p:txBody>
          <a:bodyPr anchor="t"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4"/>
            <a:ext cx="7772400" cy="1125141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9039006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2462" y="1462087"/>
            <a:ext cx="3890963" cy="320516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5" y="1462087"/>
            <a:ext cx="3890963" cy="320516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23951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27288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0559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6140640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114" cy="351829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8067297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0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3"/>
            <a:ext cx="5486400" cy="60364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689079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80319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139816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1769" y="133350"/>
            <a:ext cx="1959769" cy="4533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133350"/>
            <a:ext cx="5822156" cy="4533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29622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51615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92678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5"/>
            <a:ext cx="7772400" cy="1021556"/>
          </a:xfrm>
        </p:spPr>
        <p:txBody>
          <a:bodyPr anchor="t"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4"/>
            <a:ext cx="7772400" cy="1125141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5684269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1575" y="1462087"/>
            <a:ext cx="1726406" cy="320516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5131" y="1462087"/>
            <a:ext cx="1726406" cy="320516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13329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43892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10634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0933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114" cy="351829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109761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73516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0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3"/>
            <a:ext cx="5486400" cy="60364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4381380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2376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1769" y="133350"/>
            <a:ext cx="1959769" cy="4533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133350"/>
            <a:ext cx="5822156" cy="4533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76152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86587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77748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5"/>
            <a:ext cx="7772400" cy="1021556"/>
          </a:xfrm>
        </p:spPr>
        <p:txBody>
          <a:bodyPr anchor="t"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4"/>
            <a:ext cx="7772400" cy="1125141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5870526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2462" y="1462087"/>
            <a:ext cx="1885950" cy="320516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5563" y="1462087"/>
            <a:ext cx="1885950" cy="320516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37086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67764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64474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15456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5"/>
            <a:ext cx="7772400" cy="1021556"/>
          </a:xfrm>
        </p:spPr>
        <p:txBody>
          <a:bodyPr anchor="t"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4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225119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114" cy="351829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3655525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0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3"/>
            <a:ext cx="5486400" cy="60364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3551874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25003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1769" y="133350"/>
            <a:ext cx="1959769" cy="4533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133350"/>
            <a:ext cx="5822156" cy="4533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7868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5" y="1200150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3426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6025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7546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43001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075372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95413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0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3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1816253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2375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0150"/>
            <a:ext cx="2057400" cy="33944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611505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9421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38522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31673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5"/>
            <a:ext cx="7772400" cy="1021556"/>
          </a:xfrm>
          <a:prstGeom prst="rect">
            <a:avLst/>
          </a:prstGeom>
        </p:spPr>
        <p:txBody>
          <a:bodyPr lIns="34290" tIns="17145" rIns="34290" bIns="17145" anchor="t"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4"/>
            <a:ext cx="7772400" cy="1125141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8369358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2462" y="666750"/>
            <a:ext cx="3890963" cy="3805238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5" y="666750"/>
            <a:ext cx="3890963" cy="3805238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31907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0296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4093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356383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5"/>
            <a:ext cx="7772400" cy="1021556"/>
          </a:xfrm>
        </p:spPr>
        <p:txBody>
          <a:bodyPr anchor="t"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4"/>
            <a:ext cx="7772400" cy="1125141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783223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  <a:prstGeom prst="rect">
            <a:avLst/>
          </a:prstGeom>
        </p:spPr>
        <p:txBody>
          <a:bodyPr lIns="34290" tIns="17145" rIns="34290" bIns="17145"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114" cy="351829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926789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0"/>
            <a:ext cx="5486400" cy="425053"/>
          </a:xfrm>
          <a:prstGeom prst="rect">
            <a:avLst/>
          </a:prstGeom>
        </p:spPr>
        <p:txBody>
          <a:bodyPr lIns="34290" tIns="17145" rIns="34290" bIns="17145"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3"/>
            <a:ext cx="5486400" cy="60364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891765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6159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266009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115050" cy="426600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50465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1135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4133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5"/>
            <a:ext cx="7772400" cy="1021556"/>
          </a:xfrm>
        </p:spPr>
        <p:txBody>
          <a:bodyPr anchor="t"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4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624318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5" y="1200150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65081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77463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0433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2462" y="1462087"/>
            <a:ext cx="3890963" cy="320516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5" y="1462087"/>
            <a:ext cx="3890963" cy="320516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97421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1778916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3486456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0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3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4212693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18360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0150"/>
            <a:ext cx="2057400" cy="3581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6115050" cy="3581400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91222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73552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06915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5"/>
            <a:ext cx="7772400" cy="1021556"/>
          </a:xfrm>
        </p:spPr>
        <p:txBody>
          <a:bodyPr anchor="t"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4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7509647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5" y="1200150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55280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3789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84797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03350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03637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0816315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0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3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0293953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30542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0150"/>
            <a:ext cx="2057400" cy="3581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6115050" cy="3581400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14395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8755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87135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5"/>
            <a:ext cx="7772400" cy="1021556"/>
          </a:xfrm>
        </p:spPr>
        <p:txBody>
          <a:bodyPr anchor="t"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4"/>
            <a:ext cx="7772400" cy="1125141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0582674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2462" y="2586037"/>
            <a:ext cx="2324100" cy="173831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33713" y="2586037"/>
            <a:ext cx="2324100" cy="173831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74624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52098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1911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70241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319170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114" cy="351829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3510703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0"/>
            <a:ext cx="5486400" cy="425053"/>
          </a:xfrm>
        </p:spPr>
        <p:txBody>
          <a:bodyPr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3"/>
            <a:ext cx="5486400" cy="60364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0857901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14420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81475" y="804862"/>
            <a:ext cx="1176338" cy="35194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2" y="804862"/>
            <a:ext cx="3471863" cy="35194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44454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22284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19022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5"/>
            <a:ext cx="7772400" cy="1021556"/>
          </a:xfrm>
        </p:spPr>
        <p:txBody>
          <a:bodyPr anchor="t"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4"/>
            <a:ext cx="7772400" cy="1125141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874262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265755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2462" y="2586037"/>
            <a:ext cx="2324100" cy="173831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33713" y="2586037"/>
            <a:ext cx="2324100" cy="173831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53459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2512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21492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489375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114" cy="351829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1442900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0"/>
            <a:ext cx="5486400" cy="425053"/>
          </a:xfrm>
        </p:spPr>
        <p:txBody>
          <a:bodyPr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3"/>
            <a:ext cx="5486400" cy="60364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151834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605795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81475" y="804862"/>
            <a:ext cx="1176338" cy="35194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2" y="804862"/>
            <a:ext cx="3471863" cy="35194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2071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94273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3008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114" cy="351829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931289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5"/>
            <a:ext cx="7772400" cy="1021556"/>
          </a:xfrm>
        </p:spPr>
        <p:txBody>
          <a:bodyPr anchor="t"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4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7130347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5" y="1200150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6821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12132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88199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5433284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1193254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0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3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3226292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52364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33350"/>
            <a:ext cx="2057400" cy="44612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3350"/>
            <a:ext cx="6115050" cy="44612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19342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4611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0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3"/>
            <a:ext cx="5486400" cy="60364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7193015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12385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5"/>
            <a:ext cx="7772400" cy="1021556"/>
          </a:xfrm>
          <a:prstGeom prst="rect">
            <a:avLst/>
          </a:prstGeom>
        </p:spPr>
        <p:txBody>
          <a:bodyPr lIns="34290" tIns="17145" rIns="34290" bIns="17145" anchor="t"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4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715877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5" y="1200150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00500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02889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36265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9280884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  <a:prstGeom prst="rect">
            <a:avLst/>
          </a:prstGeom>
        </p:spPr>
        <p:txBody>
          <a:bodyPr lIns="34290" tIns="17145" rIns="34290" bIns="17145"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3532572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0"/>
            <a:ext cx="5486400" cy="425053"/>
          </a:xfrm>
          <a:prstGeom prst="rect">
            <a:avLst/>
          </a:prstGeom>
        </p:spPr>
        <p:txBody>
          <a:bodyPr lIns="34290" tIns="17145" rIns="34290" bIns="17145"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3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4099075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25262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8"/>
            <a:ext cx="2057400" cy="4388644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8"/>
            <a:ext cx="6115050" cy="4388644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3664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3.xml"/><Relationship Id="rId12" Type="http://schemas.openxmlformats.org/officeDocument/2006/relationships/theme" Target="../theme/theme13.xml"/><Relationship Id="rId1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52463" y="133350"/>
            <a:ext cx="7839075" cy="129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2463" y="1462087"/>
            <a:ext cx="7839075" cy="320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 Sans" charset="0"/>
              </a:rPr>
              <a:t>Second level</a:t>
            </a:r>
          </a:p>
          <a:p>
            <a:pPr lvl="2"/>
            <a:r>
              <a:rPr lang="en-US" smtClean="0">
                <a:sym typeface="Gill Sans" charset="0"/>
              </a:rPr>
              <a:t>Third level</a:t>
            </a:r>
          </a:p>
          <a:p>
            <a:pPr lvl="3"/>
            <a:r>
              <a:rPr lang="en-US" smtClean="0">
                <a:sym typeface="Gill Sans" charset="0"/>
              </a:rPr>
              <a:t>Fourth level</a:t>
            </a:r>
          </a:p>
          <a:p>
            <a:pPr lvl="4"/>
            <a:r>
              <a:rPr lang="en-US" smtClean="0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400050" indent="-3000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566738" indent="-3000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733425" indent="-3000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900113" indent="-3000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066800" indent="-3000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238250" indent="-300038" algn="l" rtl="0" fontAlgn="base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1409700" indent="-300038" algn="l" rtl="0" fontAlgn="base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581150" indent="-300038" algn="l" rtl="0" fontAlgn="base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752600" indent="-300038" algn="l" rtl="0" fontAlgn="base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52463" y="133350"/>
            <a:ext cx="7839075" cy="129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" charset="0"/>
              </a:rPr>
              <a:t>Click to edit Master title style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2462" y="1462087"/>
            <a:ext cx="3829050" cy="320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 Sans" charset="0"/>
              </a:rPr>
              <a:t>Second level</a:t>
            </a:r>
          </a:p>
          <a:p>
            <a:pPr lvl="2"/>
            <a:r>
              <a:rPr lang="en-US" smtClean="0">
                <a:sym typeface="Gill Sans" charset="0"/>
              </a:rPr>
              <a:t>Third level</a:t>
            </a:r>
          </a:p>
          <a:p>
            <a:pPr lvl="3"/>
            <a:r>
              <a:rPr lang="en-US" smtClean="0">
                <a:sym typeface="Gill Sans" charset="0"/>
              </a:rPr>
              <a:t>Fourth level</a:t>
            </a:r>
          </a:p>
          <a:p>
            <a:pPr lvl="4"/>
            <a:r>
              <a:rPr lang="en-US" smtClean="0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361950" indent="-261938" algn="l" rtl="0" eaLnBrk="0" fontAlgn="base" hangingPunct="0">
        <a:spcBef>
          <a:spcPts val="2588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528638" indent="-261938" algn="l" rtl="0" eaLnBrk="0" fontAlgn="base" hangingPunct="0">
        <a:spcBef>
          <a:spcPts val="2588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695325" indent="-261938" algn="l" rtl="0" eaLnBrk="0" fontAlgn="base" hangingPunct="0">
        <a:spcBef>
          <a:spcPts val="2588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862013" indent="-261938" algn="l" rtl="0" eaLnBrk="0" fontAlgn="base" hangingPunct="0">
        <a:spcBef>
          <a:spcPts val="2588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028700" indent="-261938" algn="l" rtl="0" eaLnBrk="0" fontAlgn="base" hangingPunct="0">
        <a:spcBef>
          <a:spcPts val="2588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200150" indent="-261938" algn="l" rtl="0" fontAlgn="base">
        <a:spcBef>
          <a:spcPts val="2588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1371600" indent="-261938" algn="l" rtl="0" fontAlgn="base">
        <a:spcBef>
          <a:spcPts val="2588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543050" indent="-261938" algn="l" rtl="0" fontAlgn="base">
        <a:spcBef>
          <a:spcPts val="2588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714500" indent="-261938" algn="l" rtl="0" fontAlgn="base">
        <a:spcBef>
          <a:spcPts val="2588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52463" y="133350"/>
            <a:ext cx="7839075" cy="129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" charset="0"/>
              </a:rPr>
              <a:t>Click to edit Master title style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2463" y="1462087"/>
            <a:ext cx="7839075" cy="320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9050" tIns="19050" rIns="19050" bIns="190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 Sans" charset="0"/>
              </a:rPr>
              <a:t>Second level</a:t>
            </a:r>
          </a:p>
          <a:p>
            <a:pPr lvl="2"/>
            <a:r>
              <a:rPr lang="en-US" smtClean="0">
                <a:sym typeface="Gill Sans" charset="0"/>
              </a:rPr>
              <a:t>Third level</a:t>
            </a:r>
          </a:p>
          <a:p>
            <a:pPr lvl="3"/>
            <a:r>
              <a:rPr lang="en-US" smtClean="0">
                <a:sym typeface="Gill Sans" charset="0"/>
              </a:rPr>
              <a:t>Fourth level</a:t>
            </a:r>
          </a:p>
          <a:p>
            <a:pPr lvl="4"/>
            <a:r>
              <a:rPr lang="en-US" smtClean="0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361950" indent="-2619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528638" indent="-2619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695325" indent="-2619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862013" indent="-2619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028700" indent="-2619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200150" indent="-261938" algn="l" rtl="0" fontAlgn="base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1371600" indent="-261938" algn="l" rtl="0" fontAlgn="base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543050" indent="-261938" algn="l" rtl="0" fontAlgn="base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714500" indent="-261938" algn="l" rtl="0" fontAlgn="base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52463" y="133350"/>
            <a:ext cx="7839075" cy="129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" charset="0"/>
              </a:rPr>
              <a:t>Click to edit Master title style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81575" y="1462087"/>
            <a:ext cx="3509963" cy="320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 Sans" charset="0"/>
              </a:rPr>
              <a:t>Second level</a:t>
            </a:r>
          </a:p>
          <a:p>
            <a:pPr lvl="2"/>
            <a:r>
              <a:rPr lang="en-US" smtClean="0">
                <a:sym typeface="Gill Sans" charset="0"/>
              </a:rPr>
              <a:t>Third level</a:t>
            </a:r>
          </a:p>
          <a:p>
            <a:pPr lvl="3"/>
            <a:r>
              <a:rPr lang="en-US" smtClean="0">
                <a:sym typeface="Gill Sans" charset="0"/>
              </a:rPr>
              <a:t>Fourth level</a:t>
            </a:r>
          </a:p>
          <a:p>
            <a:pPr lvl="4"/>
            <a:r>
              <a:rPr lang="en-US" smtClean="0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361950" indent="-261938" algn="l" rtl="0" eaLnBrk="0" fontAlgn="base" hangingPunct="0">
        <a:spcBef>
          <a:spcPts val="2588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528638" indent="-261938" algn="l" rtl="0" eaLnBrk="0" fontAlgn="base" hangingPunct="0">
        <a:spcBef>
          <a:spcPts val="2588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695325" indent="-261938" algn="l" rtl="0" eaLnBrk="0" fontAlgn="base" hangingPunct="0">
        <a:spcBef>
          <a:spcPts val="2588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862013" indent="-261938" algn="l" rtl="0" eaLnBrk="0" fontAlgn="base" hangingPunct="0">
        <a:spcBef>
          <a:spcPts val="2588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028700" indent="-261938" algn="l" rtl="0" eaLnBrk="0" fontAlgn="base" hangingPunct="0">
        <a:spcBef>
          <a:spcPts val="2588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200150" indent="-261938" algn="l" rtl="0" fontAlgn="base">
        <a:spcBef>
          <a:spcPts val="2588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1371600" indent="-261938" algn="l" rtl="0" fontAlgn="base">
        <a:spcBef>
          <a:spcPts val="2588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543050" indent="-261938" algn="l" rtl="0" fontAlgn="base">
        <a:spcBef>
          <a:spcPts val="2588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714500" indent="-261938" algn="l" rtl="0" fontAlgn="base">
        <a:spcBef>
          <a:spcPts val="2588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2462" y="1462087"/>
            <a:ext cx="3829050" cy="320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 Sans" charset="0"/>
              </a:rPr>
              <a:t>Second level</a:t>
            </a:r>
          </a:p>
          <a:p>
            <a:pPr lvl="2"/>
            <a:r>
              <a:rPr lang="en-US" smtClean="0">
                <a:sym typeface="Gill Sans" charset="0"/>
              </a:rPr>
              <a:t>Third level</a:t>
            </a:r>
          </a:p>
          <a:p>
            <a:pPr lvl="3"/>
            <a:r>
              <a:rPr lang="en-US" smtClean="0">
                <a:sym typeface="Gill Sans" charset="0"/>
              </a:rPr>
              <a:t>Fourth level</a:t>
            </a:r>
          </a:p>
          <a:p>
            <a:pPr lvl="4"/>
            <a:r>
              <a:rPr lang="en-US" smtClean="0">
                <a:sym typeface="Gill Sans" charset="0"/>
              </a:rPr>
              <a:t>Fifth level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2463" y="133350"/>
            <a:ext cx="7839075" cy="129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361950" indent="-261938" algn="l" rtl="0" eaLnBrk="0" fontAlgn="base" hangingPunct="0">
        <a:spcBef>
          <a:spcPts val="2588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528638" indent="-261938" algn="l" rtl="0" eaLnBrk="0" fontAlgn="base" hangingPunct="0">
        <a:spcBef>
          <a:spcPts val="2588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695325" indent="-261938" algn="l" rtl="0" eaLnBrk="0" fontAlgn="base" hangingPunct="0">
        <a:spcBef>
          <a:spcPts val="2588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862013" indent="-261938" algn="l" rtl="0" eaLnBrk="0" fontAlgn="base" hangingPunct="0">
        <a:spcBef>
          <a:spcPts val="2588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028700" indent="-261938" algn="l" rtl="0" eaLnBrk="0" fontAlgn="base" hangingPunct="0">
        <a:spcBef>
          <a:spcPts val="2588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200150" indent="-261938" algn="l" rtl="0" fontAlgn="base">
        <a:spcBef>
          <a:spcPts val="2588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1371600" indent="-261938" algn="l" rtl="0" fontAlgn="base">
        <a:spcBef>
          <a:spcPts val="2588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543050" indent="-261938" algn="l" rtl="0" fontAlgn="base">
        <a:spcBef>
          <a:spcPts val="2588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714500" indent="-261938" algn="l" rtl="0" fontAlgn="base">
        <a:spcBef>
          <a:spcPts val="2588"/>
        </a:spcBef>
        <a:spcAft>
          <a:spcPct val="0"/>
        </a:spcAft>
        <a:buSzPct val="171000"/>
        <a:buFont typeface="Gill Sans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52463" y="1566863"/>
            <a:ext cx="7839075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28588" indent="-128588" algn="ctr" rtl="0" eaLnBrk="0" fontAlgn="base" hangingPunct="0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278606" indent="-107156" algn="ctr" rtl="0" eaLnBrk="0" fontAlgn="base" hangingPunct="0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428625" indent="-85725" algn="ctr" rtl="0" eaLnBrk="0" fontAlgn="base" hangingPunct="0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600075" indent="-85725" algn="ctr" rtl="0" eaLnBrk="0" fontAlgn="base" hangingPunct="0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771525" indent="-85725" algn="ctr" rtl="0" eaLnBrk="0" fontAlgn="base" hangingPunct="0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2463" y="666750"/>
            <a:ext cx="7839075" cy="380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 Sans" charset="0"/>
              </a:rPr>
              <a:t>Second level</a:t>
            </a:r>
          </a:p>
          <a:p>
            <a:pPr lvl="2"/>
            <a:r>
              <a:rPr lang="en-US" smtClean="0">
                <a:sym typeface="Gill Sans" charset="0"/>
              </a:rPr>
              <a:t>Third level</a:t>
            </a:r>
          </a:p>
          <a:p>
            <a:pPr lvl="3"/>
            <a:r>
              <a:rPr lang="en-US" smtClean="0">
                <a:sym typeface="Gill Sans" charset="0"/>
              </a:rPr>
              <a:t>Fourth level</a:t>
            </a:r>
          </a:p>
          <a:p>
            <a:pPr lvl="4"/>
            <a:r>
              <a:rPr lang="en-US" smtClean="0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400050" indent="-300038" algn="l" rtl="0" eaLnBrk="0" fontAlgn="base" hangingPunct="0">
        <a:spcBef>
          <a:spcPts val="2738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566738" indent="-300038" algn="l" rtl="0" eaLnBrk="0" fontAlgn="base" hangingPunct="0">
        <a:spcBef>
          <a:spcPts val="2738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733425" indent="-300038" algn="l" rtl="0" eaLnBrk="0" fontAlgn="base" hangingPunct="0">
        <a:spcBef>
          <a:spcPts val="2738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900113" indent="-300038" algn="l" rtl="0" eaLnBrk="0" fontAlgn="base" hangingPunct="0">
        <a:spcBef>
          <a:spcPts val="2738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066800" indent="-300038" algn="l" rtl="0" eaLnBrk="0" fontAlgn="base" hangingPunct="0">
        <a:spcBef>
          <a:spcPts val="2738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238250" indent="-300038" algn="l" rtl="0" fontAlgn="base">
        <a:spcBef>
          <a:spcPts val="2738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1409700" indent="-300038" algn="l" rtl="0" fontAlgn="base">
        <a:spcBef>
          <a:spcPts val="2738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581150" indent="-300038" algn="l" rtl="0" fontAlgn="base">
        <a:spcBef>
          <a:spcPts val="2738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752600" indent="-300038" algn="l" rtl="0" fontAlgn="base">
        <a:spcBef>
          <a:spcPts val="2738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52463" y="3886200"/>
            <a:ext cx="783907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28588" indent="-128588" algn="ctr" rtl="0" eaLnBrk="0" fontAlgn="base" hangingPunct="0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278606" indent="-107156" algn="ctr" rtl="0" eaLnBrk="0" fontAlgn="base" hangingPunct="0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428625" indent="-85725" algn="ctr" rtl="0" eaLnBrk="0" fontAlgn="base" hangingPunct="0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600075" indent="-85725" algn="ctr" rtl="0" eaLnBrk="0" fontAlgn="base" hangingPunct="0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771525" indent="-85725" algn="ctr" rtl="0" eaLnBrk="0" fontAlgn="base" hangingPunct="0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52463" y="3886200"/>
            <a:ext cx="783907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28588" indent="-128588" algn="ctr" rtl="0" eaLnBrk="0" fontAlgn="base" hangingPunct="0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278606" indent="-107156" algn="ctr" rtl="0" eaLnBrk="0" fontAlgn="base" hangingPunct="0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428625" indent="-85725" algn="ctr" rtl="0" eaLnBrk="0" fontAlgn="base" hangingPunct="0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600075" indent="-85725" algn="ctr" rtl="0" eaLnBrk="0" fontAlgn="base" hangingPunct="0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771525" indent="-85725" algn="ctr" rtl="0" eaLnBrk="0" fontAlgn="base" hangingPunct="0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52463" y="804862"/>
            <a:ext cx="4705350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9050" tIns="19050" rIns="19050" bIns="190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" charset="0"/>
              </a:rPr>
              <a:t>Click to edit Master title style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2463" y="2586037"/>
            <a:ext cx="4705350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9050" tIns="19050" rIns="19050" bIns="190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 Sans" charset="0"/>
              </a:rPr>
              <a:t>Second level</a:t>
            </a:r>
          </a:p>
          <a:p>
            <a:pPr lvl="2"/>
            <a:r>
              <a:rPr lang="en-US" smtClean="0">
                <a:sym typeface="Gill Sans" charset="0"/>
              </a:rPr>
              <a:t>Third level</a:t>
            </a:r>
          </a:p>
          <a:p>
            <a:pPr lvl="3"/>
            <a:r>
              <a:rPr lang="en-US" smtClean="0">
                <a:sym typeface="Gill Sans" charset="0"/>
              </a:rPr>
              <a:t>Fourth level</a:t>
            </a:r>
          </a:p>
          <a:p>
            <a:pPr lvl="4"/>
            <a:r>
              <a:rPr lang="en-US" smtClean="0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28588" indent="-128588" algn="ctr" rtl="0" eaLnBrk="0" fontAlgn="base" hangingPunct="0">
        <a:spcBef>
          <a:spcPct val="0"/>
        </a:spcBef>
        <a:spcAft>
          <a:spcPct val="0"/>
        </a:spcAft>
        <a:defRPr sz="1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278606" indent="-107156" algn="ctr" rtl="0" eaLnBrk="0" fontAlgn="base" hangingPunct="0">
        <a:spcBef>
          <a:spcPct val="0"/>
        </a:spcBef>
        <a:spcAft>
          <a:spcPct val="0"/>
        </a:spcAft>
        <a:defRPr sz="1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428625" indent="-85725" algn="ctr" rtl="0" eaLnBrk="0" fontAlgn="base" hangingPunct="0">
        <a:spcBef>
          <a:spcPct val="0"/>
        </a:spcBef>
        <a:spcAft>
          <a:spcPct val="0"/>
        </a:spcAft>
        <a:defRPr sz="1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600075" indent="-85725" algn="ctr" rtl="0" eaLnBrk="0" fontAlgn="base" hangingPunct="0">
        <a:spcBef>
          <a:spcPct val="0"/>
        </a:spcBef>
        <a:spcAft>
          <a:spcPct val="0"/>
        </a:spcAft>
        <a:defRPr sz="1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771525" indent="-85725" algn="ctr" rtl="0" eaLnBrk="0" fontAlgn="base" hangingPunct="0">
        <a:spcBef>
          <a:spcPct val="0"/>
        </a:spcBef>
        <a:spcAft>
          <a:spcPct val="0"/>
        </a:spcAft>
        <a:defRPr sz="1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1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1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1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1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52463" y="804862"/>
            <a:ext cx="4705350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9050" tIns="19050" rIns="19050" bIns="190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" charset="0"/>
              </a:rPr>
              <a:t>Click to edit Master title style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2463" y="2586037"/>
            <a:ext cx="4705350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9050" tIns="19050" rIns="19050" bIns="190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 Sans" charset="0"/>
              </a:rPr>
              <a:t>Second level</a:t>
            </a:r>
          </a:p>
          <a:p>
            <a:pPr lvl="2"/>
            <a:r>
              <a:rPr lang="en-US" smtClean="0">
                <a:sym typeface="Gill Sans" charset="0"/>
              </a:rPr>
              <a:t>Third level</a:t>
            </a:r>
          </a:p>
          <a:p>
            <a:pPr lvl="3"/>
            <a:r>
              <a:rPr lang="en-US" smtClean="0">
                <a:sym typeface="Gill Sans" charset="0"/>
              </a:rPr>
              <a:t>Fourth level</a:t>
            </a:r>
          </a:p>
          <a:p>
            <a:pPr lvl="4"/>
            <a:r>
              <a:rPr lang="en-US" smtClean="0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28588" indent="-128588" algn="ctr" rtl="0" eaLnBrk="0" fontAlgn="base" hangingPunct="0">
        <a:spcBef>
          <a:spcPct val="0"/>
        </a:spcBef>
        <a:spcAft>
          <a:spcPct val="0"/>
        </a:spcAft>
        <a:defRPr sz="1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278606" indent="-107156" algn="ctr" rtl="0" eaLnBrk="0" fontAlgn="base" hangingPunct="0">
        <a:spcBef>
          <a:spcPct val="0"/>
        </a:spcBef>
        <a:spcAft>
          <a:spcPct val="0"/>
        </a:spcAft>
        <a:defRPr sz="1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428625" indent="-85725" algn="ctr" rtl="0" eaLnBrk="0" fontAlgn="base" hangingPunct="0">
        <a:spcBef>
          <a:spcPct val="0"/>
        </a:spcBef>
        <a:spcAft>
          <a:spcPct val="0"/>
        </a:spcAft>
        <a:defRPr sz="1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600075" indent="-85725" algn="ctr" rtl="0" eaLnBrk="0" fontAlgn="base" hangingPunct="0">
        <a:spcBef>
          <a:spcPct val="0"/>
        </a:spcBef>
        <a:spcAft>
          <a:spcPct val="0"/>
        </a:spcAft>
        <a:defRPr sz="1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771525" indent="-85725" algn="ctr" rtl="0" eaLnBrk="0" fontAlgn="base" hangingPunct="0">
        <a:spcBef>
          <a:spcPct val="0"/>
        </a:spcBef>
        <a:spcAft>
          <a:spcPct val="0"/>
        </a:spcAft>
        <a:defRPr sz="1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1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1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1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1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33450" y="133350"/>
            <a:ext cx="7277100" cy="129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419100" indent="-3000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585788" indent="-3000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752475" indent="-3000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919163" indent="-3000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085850" indent="-3000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257300" indent="-300038" algn="l" rtl="0" fontAlgn="base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1428750" indent="-300038" algn="l" rtl="0" fontAlgn="base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600200" indent="-300038" algn="l" rtl="0" fontAlgn="base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771650" indent="-300038" algn="l" rtl="0" fontAlgn="base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419100" indent="-3000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585788" indent="-3000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752475" indent="-3000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919163" indent="-3000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085850" indent="-3000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257300" indent="-300038" algn="l" rtl="0" fontAlgn="base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1428750" indent="-300038" algn="l" rtl="0" fontAlgn="base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600200" indent="-300038" algn="l" rtl="0" fontAlgn="base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771650" indent="-300038" algn="l" rtl="0" fontAlgn="base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jpe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3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/>
          </p:cNvSpPr>
          <p:nvPr/>
        </p:nvSpPr>
        <p:spPr bwMode="auto">
          <a:xfrm>
            <a:off x="3033713" y="1788319"/>
            <a:ext cx="5195887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5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Continuous cyber security education</a:t>
            </a:r>
            <a:endParaRPr lang="en-US" sz="5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15362" name="Rectangle 2"/>
          <p:cNvSpPr>
            <a:spLocks/>
          </p:cNvSpPr>
          <p:nvPr/>
        </p:nvSpPr>
        <p:spPr bwMode="auto">
          <a:xfrm>
            <a:off x="3038878" y="3638550"/>
            <a:ext cx="488592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000" dirty="0" err="1" smtClean="0">
                <a:solidFill>
                  <a:schemeClr val="bg1"/>
                </a:solidFill>
                <a:latin typeface="Open Sans" charset="0"/>
                <a:cs typeface="Open Sans" charset="0"/>
                <a:sym typeface="Open Sans" charset="0"/>
              </a:rPr>
              <a:t>Oleksii</a:t>
            </a:r>
            <a:r>
              <a:rPr lang="en-US" sz="2000" dirty="0" smtClean="0">
                <a:solidFill>
                  <a:schemeClr val="bg1"/>
                </a:solidFill>
                <a:latin typeface="Open Sans" charset="0"/>
                <a:cs typeface="Open Sans" charset="0"/>
                <a:sym typeface="Open Sans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Open Sans" charset="0"/>
                <a:cs typeface="Open Sans" charset="0"/>
                <a:sym typeface="Open Sans" charset="0"/>
              </a:rPr>
              <a:t>Baranovskyi</a:t>
            </a:r>
            <a:endParaRPr lang="en-US" sz="2000" dirty="0" smtClean="0">
              <a:solidFill>
                <a:schemeClr val="bg1"/>
              </a:solidFill>
              <a:latin typeface="Open Sans" charset="0"/>
              <a:cs typeface="Open Sans" charset="0"/>
              <a:sym typeface="Open Sans" charset="0"/>
            </a:endParaRPr>
          </a:p>
          <a:p>
            <a:pPr algn="l"/>
            <a:r>
              <a:rPr lang="en-US" sz="2000" dirty="0" smtClean="0">
                <a:solidFill>
                  <a:schemeClr val="bg1"/>
                </a:solidFill>
                <a:latin typeface="Open Sans" charset="0"/>
                <a:cs typeface="Open Sans" charset="0"/>
                <a:sym typeface="Open Sans" charset="0"/>
              </a:rPr>
              <a:t>Ph.D., CISSP, ESCS, CHFI, CEH etc.</a:t>
            </a:r>
            <a:endParaRPr lang="en-US" sz="2000" dirty="0">
              <a:solidFill>
                <a:schemeClr val="bg1"/>
              </a:solidFill>
              <a:latin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5363" name="Rectangle 3"/>
          <p:cNvSpPr>
            <a:spLocks/>
          </p:cNvSpPr>
          <p:nvPr/>
        </p:nvSpPr>
        <p:spPr bwMode="auto">
          <a:xfrm rot="-2700000">
            <a:off x="2244213" y="2196850"/>
            <a:ext cx="256274" cy="260151"/>
          </a:xfrm>
          <a:prstGeom prst="rect">
            <a:avLst/>
          </a:prstGeom>
          <a:solidFill>
            <a:srgbClr val="F2B800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4" name="Rectangle 4"/>
          <p:cNvSpPr>
            <a:spLocks/>
          </p:cNvSpPr>
          <p:nvPr/>
        </p:nvSpPr>
        <p:spPr bwMode="auto">
          <a:xfrm rot="-2700000">
            <a:off x="2427685" y="2015906"/>
            <a:ext cx="259556" cy="259556"/>
          </a:xfrm>
          <a:prstGeom prst="rect">
            <a:avLst/>
          </a:prstGeom>
          <a:solidFill>
            <a:srgbClr val="0099AB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5" name="Rectangle 5"/>
          <p:cNvSpPr>
            <a:spLocks/>
          </p:cNvSpPr>
          <p:nvPr/>
        </p:nvSpPr>
        <p:spPr bwMode="auto">
          <a:xfrm rot="-2700000">
            <a:off x="2425305" y="2365354"/>
            <a:ext cx="259556" cy="259556"/>
          </a:xfrm>
          <a:prstGeom prst="rect">
            <a:avLst/>
          </a:prstGeom>
          <a:solidFill>
            <a:srgbClr val="A300AA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15366" name="Rectangle 6"/>
          <p:cNvSpPr>
            <a:spLocks/>
          </p:cNvSpPr>
          <p:nvPr/>
        </p:nvSpPr>
        <p:spPr bwMode="auto">
          <a:xfrm rot="-2700000">
            <a:off x="2606280" y="2190452"/>
            <a:ext cx="259556" cy="260151"/>
          </a:xfrm>
          <a:prstGeom prst="rect">
            <a:avLst/>
          </a:prstGeom>
          <a:solidFill>
            <a:srgbClr val="269F26"/>
          </a:solidFill>
          <a:ln w="25400">
            <a:solidFill>
              <a:srgbClr val="FFEBAB">
                <a:alpha val="0"/>
              </a:srgb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24745 L 0.00104 0.0025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036 0.00185 L 0.00033 0.0018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7 0.25162 L 0.00097 0.0016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824 0.00185 L 0.00182 0.0018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600"/>
                            </p:stCondLst>
                            <p:childTnLst>
                              <p:par>
                                <p:cTn id="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1" grpId="0"/>
      <p:bldP spid="15362" grpId="0"/>
      <p:bldP spid="15363" grpId="0" animBg="1"/>
      <p:bldP spid="15364" grpId="0" animBg="1"/>
      <p:bldP spid="15365" grpId="0" animBg="1"/>
      <p:bldP spid="1536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/>
          <p:cNvSpPr>
            <a:spLocks/>
          </p:cNvSpPr>
          <p:nvPr/>
        </p:nvSpPr>
        <p:spPr bwMode="auto">
          <a:xfrm>
            <a:off x="962025" y="359569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Web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grpSp>
        <p:nvGrpSpPr>
          <p:cNvPr id="65565" name="Group 29"/>
          <p:cNvGrpSpPr>
            <a:grpSpLocks/>
          </p:cNvGrpSpPr>
          <p:nvPr/>
        </p:nvGrpSpPr>
        <p:grpSpPr bwMode="auto">
          <a:xfrm>
            <a:off x="838200" y="812007"/>
            <a:ext cx="7328962" cy="795338"/>
            <a:chOff x="4089" y="0"/>
            <a:chExt cx="8060" cy="1336"/>
          </a:xfrm>
        </p:grpSpPr>
        <p:sp>
          <p:nvSpPr>
            <p:cNvPr id="63510" name="Rectangle 22"/>
            <p:cNvSpPr>
              <a:spLocks/>
            </p:cNvSpPr>
            <p:nvPr/>
          </p:nvSpPr>
          <p:spPr bwMode="auto">
            <a:xfrm>
              <a:off x="4089" y="0"/>
              <a:ext cx="3821" cy="1336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511" name="Rectangle 23"/>
            <p:cNvSpPr>
              <a:spLocks/>
            </p:cNvSpPr>
            <p:nvPr/>
          </p:nvSpPr>
          <p:spPr bwMode="auto">
            <a:xfrm>
              <a:off x="4308" y="101"/>
              <a:ext cx="3382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sz="4000" dirty="0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YouTube</a:t>
              </a:r>
              <a:endParaRPr lang="en-US" sz="40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  <p:sp>
          <p:nvSpPr>
            <p:cNvPr id="63512" name="Rectangle 24"/>
            <p:cNvSpPr>
              <a:spLocks/>
            </p:cNvSpPr>
            <p:nvPr/>
          </p:nvSpPr>
          <p:spPr bwMode="auto">
            <a:xfrm>
              <a:off x="8179" y="0"/>
              <a:ext cx="3820" cy="1336"/>
            </a:xfrm>
            <a:prstGeom prst="rect">
              <a:avLst/>
            </a:prstGeom>
            <a:solidFill>
              <a:srgbClr val="4A00E6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513" name="Rectangle 25"/>
            <p:cNvSpPr>
              <a:spLocks/>
            </p:cNvSpPr>
            <p:nvPr/>
          </p:nvSpPr>
          <p:spPr bwMode="auto">
            <a:xfrm>
              <a:off x="8129" y="57"/>
              <a:ext cx="4020" cy="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sz="4000" dirty="0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Articles</a:t>
              </a:r>
              <a:endParaRPr lang="en-US" sz="40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</p:grpSp>
      <p:grpSp>
        <p:nvGrpSpPr>
          <p:cNvPr id="9" name="Group 29"/>
          <p:cNvGrpSpPr>
            <a:grpSpLocks/>
          </p:cNvGrpSpPr>
          <p:nvPr/>
        </p:nvGrpSpPr>
        <p:grpSpPr bwMode="auto">
          <a:xfrm>
            <a:off x="847293" y="1667472"/>
            <a:ext cx="7328962" cy="795338"/>
            <a:chOff x="4089" y="0"/>
            <a:chExt cx="8060" cy="1336"/>
          </a:xfrm>
        </p:grpSpPr>
        <p:sp>
          <p:nvSpPr>
            <p:cNvPr id="10" name="Rectangle 22"/>
            <p:cNvSpPr>
              <a:spLocks/>
            </p:cNvSpPr>
            <p:nvPr/>
          </p:nvSpPr>
          <p:spPr bwMode="auto">
            <a:xfrm>
              <a:off x="4089" y="0"/>
              <a:ext cx="3821" cy="1336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Rectangle 23"/>
            <p:cNvSpPr>
              <a:spLocks/>
            </p:cNvSpPr>
            <p:nvPr/>
          </p:nvSpPr>
          <p:spPr bwMode="auto">
            <a:xfrm>
              <a:off x="4308" y="101"/>
              <a:ext cx="3382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sz="4000" dirty="0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Forums</a:t>
              </a:r>
              <a:endParaRPr lang="en-US" sz="40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  <p:sp>
          <p:nvSpPr>
            <p:cNvPr id="12" name="Rectangle 24"/>
            <p:cNvSpPr>
              <a:spLocks/>
            </p:cNvSpPr>
            <p:nvPr/>
          </p:nvSpPr>
          <p:spPr bwMode="auto">
            <a:xfrm>
              <a:off x="8179" y="0"/>
              <a:ext cx="3820" cy="1336"/>
            </a:xfrm>
            <a:prstGeom prst="rect">
              <a:avLst/>
            </a:prstGeom>
            <a:solidFill>
              <a:srgbClr val="4A00E6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Rectangle 25"/>
            <p:cNvSpPr>
              <a:spLocks/>
            </p:cNvSpPr>
            <p:nvPr/>
          </p:nvSpPr>
          <p:spPr bwMode="auto">
            <a:xfrm>
              <a:off x="8129" y="57"/>
              <a:ext cx="4020" cy="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sz="4000" dirty="0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Krebs</a:t>
              </a:r>
              <a:endParaRPr lang="en-US" sz="40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</p:grpSp>
      <p:grpSp>
        <p:nvGrpSpPr>
          <p:cNvPr id="14" name="Group 29"/>
          <p:cNvGrpSpPr>
            <a:grpSpLocks/>
          </p:cNvGrpSpPr>
          <p:nvPr/>
        </p:nvGrpSpPr>
        <p:grpSpPr bwMode="auto">
          <a:xfrm>
            <a:off x="847293" y="2534032"/>
            <a:ext cx="7328962" cy="795338"/>
            <a:chOff x="4089" y="0"/>
            <a:chExt cx="8060" cy="1336"/>
          </a:xfrm>
        </p:grpSpPr>
        <p:sp>
          <p:nvSpPr>
            <p:cNvPr id="15" name="Rectangle 22"/>
            <p:cNvSpPr>
              <a:spLocks/>
            </p:cNvSpPr>
            <p:nvPr/>
          </p:nvSpPr>
          <p:spPr bwMode="auto">
            <a:xfrm>
              <a:off x="4089" y="0"/>
              <a:ext cx="3821" cy="1336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Rectangle 23"/>
            <p:cNvSpPr>
              <a:spLocks/>
            </p:cNvSpPr>
            <p:nvPr/>
          </p:nvSpPr>
          <p:spPr bwMode="auto">
            <a:xfrm>
              <a:off x="4308" y="101"/>
              <a:ext cx="3382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sz="4000" dirty="0" err="1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SecurityTube</a:t>
              </a:r>
              <a:r>
                <a:rPr lang="en-US" sz="4000" dirty="0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?</a:t>
              </a:r>
              <a:endParaRPr lang="en-US" sz="40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  <p:sp>
          <p:nvSpPr>
            <p:cNvPr id="17" name="Rectangle 24"/>
            <p:cNvSpPr>
              <a:spLocks/>
            </p:cNvSpPr>
            <p:nvPr/>
          </p:nvSpPr>
          <p:spPr bwMode="auto">
            <a:xfrm>
              <a:off x="8179" y="0"/>
              <a:ext cx="3820" cy="1336"/>
            </a:xfrm>
            <a:prstGeom prst="rect">
              <a:avLst/>
            </a:prstGeom>
            <a:solidFill>
              <a:srgbClr val="4A00E6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Rectangle 25"/>
            <p:cNvSpPr>
              <a:spLocks/>
            </p:cNvSpPr>
            <p:nvPr/>
          </p:nvSpPr>
          <p:spPr bwMode="auto">
            <a:xfrm>
              <a:off x="8129" y="57"/>
              <a:ext cx="4020" cy="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sz="4000" dirty="0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Torrents</a:t>
              </a:r>
              <a:endParaRPr lang="en-US" sz="40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</p:grpSp>
      <p:grpSp>
        <p:nvGrpSpPr>
          <p:cNvPr id="19" name="Group 29"/>
          <p:cNvGrpSpPr>
            <a:grpSpLocks/>
          </p:cNvGrpSpPr>
          <p:nvPr/>
        </p:nvGrpSpPr>
        <p:grpSpPr bwMode="auto">
          <a:xfrm>
            <a:off x="847293" y="3389497"/>
            <a:ext cx="7283497" cy="795338"/>
            <a:chOff x="4089" y="0"/>
            <a:chExt cx="8010" cy="1336"/>
          </a:xfrm>
        </p:grpSpPr>
        <p:sp>
          <p:nvSpPr>
            <p:cNvPr id="20" name="Rectangle 22"/>
            <p:cNvSpPr>
              <a:spLocks/>
            </p:cNvSpPr>
            <p:nvPr/>
          </p:nvSpPr>
          <p:spPr bwMode="auto">
            <a:xfrm>
              <a:off x="4089" y="0"/>
              <a:ext cx="3821" cy="1336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Rectangle 23"/>
            <p:cNvSpPr>
              <a:spLocks/>
            </p:cNvSpPr>
            <p:nvPr/>
          </p:nvSpPr>
          <p:spPr bwMode="auto">
            <a:xfrm>
              <a:off x="4308" y="101"/>
              <a:ext cx="3382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sz="4000" dirty="0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Feeds</a:t>
              </a:r>
              <a:endParaRPr lang="en-US" sz="40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  <p:sp>
          <p:nvSpPr>
            <p:cNvPr id="22" name="Rectangle 24"/>
            <p:cNvSpPr>
              <a:spLocks/>
            </p:cNvSpPr>
            <p:nvPr/>
          </p:nvSpPr>
          <p:spPr bwMode="auto">
            <a:xfrm>
              <a:off x="8179" y="0"/>
              <a:ext cx="3820" cy="1336"/>
            </a:xfrm>
            <a:prstGeom prst="rect">
              <a:avLst/>
            </a:prstGeom>
            <a:solidFill>
              <a:srgbClr val="4A00E6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Rectangle 25"/>
            <p:cNvSpPr>
              <a:spLocks/>
            </p:cNvSpPr>
            <p:nvPr/>
          </p:nvSpPr>
          <p:spPr bwMode="auto">
            <a:xfrm>
              <a:off x="8079" y="57"/>
              <a:ext cx="4020" cy="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sz="3600" dirty="0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CVE/CVSS/NVD</a:t>
              </a:r>
              <a:endParaRPr lang="en-US" sz="36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</p:grpSp>
      <p:grpSp>
        <p:nvGrpSpPr>
          <p:cNvPr id="24" name="Group 29"/>
          <p:cNvGrpSpPr>
            <a:grpSpLocks/>
          </p:cNvGrpSpPr>
          <p:nvPr/>
        </p:nvGrpSpPr>
        <p:grpSpPr bwMode="auto">
          <a:xfrm>
            <a:off x="847293" y="4244962"/>
            <a:ext cx="7328962" cy="795338"/>
            <a:chOff x="4089" y="0"/>
            <a:chExt cx="8060" cy="1336"/>
          </a:xfrm>
        </p:grpSpPr>
        <p:sp>
          <p:nvSpPr>
            <p:cNvPr id="25" name="Rectangle 22"/>
            <p:cNvSpPr>
              <a:spLocks/>
            </p:cNvSpPr>
            <p:nvPr/>
          </p:nvSpPr>
          <p:spPr bwMode="auto">
            <a:xfrm>
              <a:off x="4089" y="0"/>
              <a:ext cx="3821" cy="1336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Rectangle 23"/>
            <p:cNvSpPr>
              <a:spLocks/>
            </p:cNvSpPr>
            <p:nvPr/>
          </p:nvSpPr>
          <p:spPr bwMode="auto">
            <a:xfrm>
              <a:off x="4308" y="101"/>
              <a:ext cx="3382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sz="4000" dirty="0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Reports</a:t>
              </a:r>
              <a:endParaRPr lang="en-US" sz="40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  <p:sp>
          <p:nvSpPr>
            <p:cNvPr id="27" name="Rectangle 24"/>
            <p:cNvSpPr>
              <a:spLocks/>
            </p:cNvSpPr>
            <p:nvPr/>
          </p:nvSpPr>
          <p:spPr bwMode="auto">
            <a:xfrm>
              <a:off x="8179" y="0"/>
              <a:ext cx="3820" cy="1336"/>
            </a:xfrm>
            <a:prstGeom prst="rect">
              <a:avLst/>
            </a:prstGeom>
            <a:solidFill>
              <a:srgbClr val="4A00E6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Rectangle 25"/>
            <p:cNvSpPr>
              <a:spLocks/>
            </p:cNvSpPr>
            <p:nvPr/>
          </p:nvSpPr>
          <p:spPr bwMode="auto">
            <a:xfrm>
              <a:off x="8129" y="57"/>
              <a:ext cx="4020" cy="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sz="4000" dirty="0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Etc.</a:t>
              </a:r>
              <a:endParaRPr lang="en-US" sz="40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04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/>
          </p:cNvSpPr>
          <p:nvPr/>
        </p:nvSpPr>
        <p:spPr bwMode="auto">
          <a:xfrm>
            <a:off x="381000" y="971550"/>
            <a:ext cx="8458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90000"/>
              </a:lnSpc>
            </a:pPr>
            <a:r>
              <a:rPr lang="en-US" sz="4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You need to know what do </a:t>
            </a:r>
            <a:r>
              <a:rPr lang="en-US" sz="440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you want!</a:t>
            </a:r>
          </a:p>
        </p:txBody>
      </p:sp>
      <p:sp>
        <p:nvSpPr>
          <p:cNvPr id="18438" name="Rectangle 6"/>
          <p:cNvSpPr>
            <a:spLocks/>
          </p:cNvSpPr>
          <p:nvPr/>
        </p:nvSpPr>
        <p:spPr bwMode="auto">
          <a:xfrm>
            <a:off x="962025" y="359569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Problem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4" name="Rectangle 25"/>
          <p:cNvSpPr>
            <a:spLocks/>
          </p:cNvSpPr>
          <p:nvPr/>
        </p:nvSpPr>
        <p:spPr bwMode="auto">
          <a:xfrm>
            <a:off x="962025" y="2343149"/>
            <a:ext cx="7267575" cy="2438401"/>
          </a:xfrm>
          <a:prstGeom prst="rect">
            <a:avLst/>
          </a:prstGeom>
          <a:solidFill>
            <a:srgbClr val="F2B800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Rectangle 28"/>
          <p:cNvSpPr>
            <a:spLocks/>
          </p:cNvSpPr>
          <p:nvPr/>
        </p:nvSpPr>
        <p:spPr bwMode="auto">
          <a:xfrm>
            <a:off x="1197471" y="3026234"/>
            <a:ext cx="6825257" cy="1699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/>
          <a:p>
            <a:pPr marL="285750" indent="-285750" algn="l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Would you tell me, please, which way I ought to go from here?</a:t>
            </a:r>
          </a:p>
          <a:p>
            <a:pPr marL="285750" indent="-285750" algn="l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That depends a good deal on where you want to get to.</a:t>
            </a:r>
          </a:p>
          <a:p>
            <a:pPr marL="285750" indent="-285750" algn="l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I don’t much care where!</a:t>
            </a:r>
          </a:p>
          <a:p>
            <a:pPr marL="285750" indent="-285750" algn="l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Then it doesn’t matter which way you go.</a:t>
            </a:r>
          </a:p>
          <a:p>
            <a:pPr algn="l">
              <a:lnSpc>
                <a:spcPct val="150000"/>
              </a:lnSpc>
            </a:pPr>
            <a:r>
              <a:rPr lang="de-DE" sz="2000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© Lewis Carroll</a:t>
            </a:r>
            <a:endParaRPr lang="en-US" sz="2000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6" name="Rectangle 3"/>
          <p:cNvSpPr>
            <a:spLocks/>
          </p:cNvSpPr>
          <p:nvPr/>
        </p:nvSpPr>
        <p:spPr bwMode="auto">
          <a:xfrm>
            <a:off x="7565529" y="4838700"/>
            <a:ext cx="66407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90000"/>
              </a:lnSpc>
            </a:pPr>
            <a:r>
              <a:rPr lang="en-US" sz="11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Motivation.</a:t>
            </a:r>
          </a:p>
        </p:txBody>
      </p:sp>
    </p:spTree>
    <p:extLst>
      <p:ext uri="{BB962C8B-B14F-4D97-AF65-F5344CB8AC3E}">
        <p14:creationId xmlns:p14="http://schemas.microsoft.com/office/powerpoint/2010/main" val="1170650012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/>
      <p:bldP spid="18438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/>
          <p:cNvSpPr>
            <a:spLocks/>
          </p:cNvSpPr>
          <p:nvPr/>
        </p:nvSpPr>
        <p:spPr bwMode="auto">
          <a:xfrm>
            <a:off x="962025" y="359569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Educational Platforms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09600" y="1888411"/>
            <a:ext cx="3681902" cy="817879"/>
            <a:chOff x="2148483" y="2870677"/>
            <a:chExt cx="3681902" cy="817879"/>
          </a:xfrm>
        </p:grpSpPr>
        <p:sp>
          <p:nvSpPr>
            <p:cNvPr id="62488" name="Rectangle 21"/>
            <p:cNvSpPr>
              <a:spLocks/>
            </p:cNvSpPr>
            <p:nvPr/>
          </p:nvSpPr>
          <p:spPr bwMode="auto">
            <a:xfrm>
              <a:off x="2148483" y="2892028"/>
              <a:ext cx="1147763" cy="796528"/>
            </a:xfrm>
            <a:prstGeom prst="rect">
              <a:avLst/>
            </a:prstGeom>
            <a:solidFill>
              <a:srgbClr val="A300AA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2490" name="Rectangle 23"/>
            <p:cNvSpPr>
              <a:spLocks/>
            </p:cNvSpPr>
            <p:nvPr/>
          </p:nvSpPr>
          <p:spPr bwMode="auto">
            <a:xfrm>
              <a:off x="3408653" y="2870677"/>
              <a:ext cx="1147763" cy="796528"/>
            </a:xfrm>
            <a:prstGeom prst="rect">
              <a:avLst/>
            </a:prstGeom>
            <a:solidFill>
              <a:srgbClr val="00B050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492" name="Rectangle 25"/>
            <p:cNvSpPr>
              <a:spLocks/>
            </p:cNvSpPr>
            <p:nvPr/>
          </p:nvSpPr>
          <p:spPr bwMode="auto">
            <a:xfrm>
              <a:off x="4682622" y="2870677"/>
              <a:ext cx="1147763" cy="796528"/>
            </a:xfrm>
            <a:prstGeom prst="rect">
              <a:avLst/>
            </a:prstGeom>
            <a:solidFill>
              <a:srgbClr val="F2B800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496" name="Rectangle 29"/>
            <p:cNvSpPr>
              <a:spLocks/>
            </p:cNvSpPr>
            <p:nvPr/>
          </p:nvSpPr>
          <p:spPr bwMode="auto">
            <a:xfrm>
              <a:off x="2273499" y="2940285"/>
              <a:ext cx="895350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 err="1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CyberCombat</a:t>
              </a:r>
              <a:endParaRPr lang="en-US" sz="12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  <p:sp>
          <p:nvSpPr>
            <p:cNvPr id="62497" name="Rectangle 30"/>
            <p:cNvSpPr>
              <a:spLocks/>
            </p:cNvSpPr>
            <p:nvPr/>
          </p:nvSpPr>
          <p:spPr bwMode="auto">
            <a:xfrm>
              <a:off x="3534859" y="2918934"/>
              <a:ext cx="895350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 err="1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HackerU</a:t>
              </a:r>
              <a:endParaRPr lang="en-US" sz="12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  <p:sp>
          <p:nvSpPr>
            <p:cNvPr id="62498" name="Rectangle 31"/>
            <p:cNvSpPr>
              <a:spLocks/>
            </p:cNvSpPr>
            <p:nvPr/>
          </p:nvSpPr>
          <p:spPr bwMode="auto">
            <a:xfrm>
              <a:off x="4804662" y="2918934"/>
              <a:ext cx="895350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 err="1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CyberRange</a:t>
              </a:r>
              <a:endParaRPr lang="en-US" sz="12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09600" y="971550"/>
            <a:ext cx="3681902" cy="806896"/>
            <a:chOff x="2148483" y="1953816"/>
            <a:chExt cx="3681902" cy="806896"/>
          </a:xfrm>
        </p:grpSpPr>
        <p:sp>
          <p:nvSpPr>
            <p:cNvPr id="62500" name="Rectangle 8"/>
            <p:cNvSpPr>
              <a:spLocks/>
            </p:cNvSpPr>
            <p:nvPr/>
          </p:nvSpPr>
          <p:spPr bwMode="auto">
            <a:xfrm>
              <a:off x="2148483" y="1953816"/>
              <a:ext cx="1147763" cy="796528"/>
            </a:xfrm>
            <a:prstGeom prst="rect">
              <a:avLst/>
            </a:prstGeom>
            <a:solidFill>
              <a:srgbClr val="009EAF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502" name="Rectangle 10"/>
            <p:cNvSpPr>
              <a:spLocks/>
            </p:cNvSpPr>
            <p:nvPr/>
          </p:nvSpPr>
          <p:spPr bwMode="auto">
            <a:xfrm>
              <a:off x="3408653" y="1964184"/>
              <a:ext cx="1147763" cy="796528"/>
            </a:xfrm>
            <a:prstGeom prst="rect">
              <a:avLst/>
            </a:prstGeom>
            <a:solidFill>
              <a:srgbClr val="F2B800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504" name="Rectangle 12"/>
            <p:cNvSpPr>
              <a:spLocks/>
            </p:cNvSpPr>
            <p:nvPr/>
          </p:nvSpPr>
          <p:spPr bwMode="auto">
            <a:xfrm>
              <a:off x="4682622" y="1964184"/>
              <a:ext cx="1147763" cy="796528"/>
            </a:xfrm>
            <a:prstGeom prst="rect">
              <a:avLst/>
            </a:prstGeom>
            <a:solidFill>
              <a:srgbClr val="4A00E6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508" name="Rectangle 16"/>
            <p:cNvSpPr>
              <a:spLocks/>
            </p:cNvSpPr>
            <p:nvPr/>
          </p:nvSpPr>
          <p:spPr bwMode="auto">
            <a:xfrm>
              <a:off x="2273499" y="2025902"/>
              <a:ext cx="895350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 err="1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Udemy</a:t>
              </a:r>
              <a:endParaRPr lang="en-US" sz="12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  <p:sp>
          <p:nvSpPr>
            <p:cNvPr id="62509" name="Rectangle 17"/>
            <p:cNvSpPr>
              <a:spLocks/>
            </p:cNvSpPr>
            <p:nvPr/>
          </p:nvSpPr>
          <p:spPr bwMode="auto">
            <a:xfrm>
              <a:off x="3534859" y="2036270"/>
              <a:ext cx="895350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 err="1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Cybrary</a:t>
              </a:r>
              <a:endParaRPr lang="en-US" sz="12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  <p:sp>
          <p:nvSpPr>
            <p:cNvPr id="62510" name="Rectangle 18"/>
            <p:cNvSpPr>
              <a:spLocks/>
            </p:cNvSpPr>
            <p:nvPr/>
          </p:nvSpPr>
          <p:spPr bwMode="auto">
            <a:xfrm>
              <a:off x="4804662" y="2036270"/>
              <a:ext cx="895350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 err="1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HackTheBox</a:t>
              </a:r>
              <a:endParaRPr lang="en-US" sz="12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406642" y="1878043"/>
            <a:ext cx="3681902" cy="817879"/>
            <a:chOff x="2148483" y="2870677"/>
            <a:chExt cx="3681902" cy="817879"/>
          </a:xfrm>
        </p:grpSpPr>
        <p:sp>
          <p:nvSpPr>
            <p:cNvPr id="48" name="Rectangle 21"/>
            <p:cNvSpPr>
              <a:spLocks/>
            </p:cNvSpPr>
            <p:nvPr/>
          </p:nvSpPr>
          <p:spPr bwMode="auto">
            <a:xfrm>
              <a:off x="2148483" y="2892028"/>
              <a:ext cx="1147763" cy="796528"/>
            </a:xfrm>
            <a:prstGeom prst="rect">
              <a:avLst/>
            </a:prstGeom>
            <a:solidFill>
              <a:srgbClr val="A300AA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" name="Rectangle 23"/>
            <p:cNvSpPr>
              <a:spLocks/>
            </p:cNvSpPr>
            <p:nvPr/>
          </p:nvSpPr>
          <p:spPr bwMode="auto">
            <a:xfrm>
              <a:off x="3408653" y="2870677"/>
              <a:ext cx="1147763" cy="796528"/>
            </a:xfrm>
            <a:prstGeom prst="rect">
              <a:avLst/>
            </a:prstGeom>
            <a:solidFill>
              <a:srgbClr val="00B050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" name="Rectangle 25"/>
            <p:cNvSpPr>
              <a:spLocks/>
            </p:cNvSpPr>
            <p:nvPr/>
          </p:nvSpPr>
          <p:spPr bwMode="auto">
            <a:xfrm>
              <a:off x="4682622" y="2870677"/>
              <a:ext cx="1147763" cy="796528"/>
            </a:xfrm>
            <a:prstGeom prst="rect">
              <a:avLst/>
            </a:prstGeom>
            <a:solidFill>
              <a:srgbClr val="F2B800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Rectangle 29"/>
            <p:cNvSpPr>
              <a:spLocks/>
            </p:cNvSpPr>
            <p:nvPr/>
          </p:nvSpPr>
          <p:spPr bwMode="auto">
            <a:xfrm>
              <a:off x="2273499" y="2940285"/>
              <a:ext cx="895350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CTF365</a:t>
              </a:r>
              <a:endParaRPr lang="en-US" sz="12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  <p:sp>
          <p:nvSpPr>
            <p:cNvPr id="53" name="Rectangle 30"/>
            <p:cNvSpPr>
              <a:spLocks/>
            </p:cNvSpPr>
            <p:nvPr/>
          </p:nvSpPr>
          <p:spPr bwMode="auto">
            <a:xfrm>
              <a:off x="3534859" y="2918934"/>
              <a:ext cx="895350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 err="1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CyberDesc</a:t>
              </a:r>
              <a:endParaRPr lang="en-US" sz="12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  <p:sp>
          <p:nvSpPr>
            <p:cNvPr id="54" name="Rectangle 31"/>
            <p:cNvSpPr>
              <a:spLocks/>
            </p:cNvSpPr>
            <p:nvPr/>
          </p:nvSpPr>
          <p:spPr bwMode="auto">
            <a:xfrm>
              <a:off x="4804662" y="2918934"/>
              <a:ext cx="1025722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CIRT</a:t>
              </a:r>
              <a:endParaRPr lang="en-US" sz="12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413542" y="971550"/>
            <a:ext cx="3681902" cy="806896"/>
            <a:chOff x="2148483" y="1953816"/>
            <a:chExt cx="3681902" cy="806896"/>
          </a:xfrm>
        </p:grpSpPr>
        <p:sp>
          <p:nvSpPr>
            <p:cNvPr id="56" name="Rectangle 8"/>
            <p:cNvSpPr>
              <a:spLocks/>
            </p:cNvSpPr>
            <p:nvPr/>
          </p:nvSpPr>
          <p:spPr bwMode="auto">
            <a:xfrm>
              <a:off x="2148483" y="1953816"/>
              <a:ext cx="1147763" cy="796528"/>
            </a:xfrm>
            <a:prstGeom prst="rect">
              <a:avLst/>
            </a:prstGeom>
            <a:solidFill>
              <a:srgbClr val="009EAF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Rectangle 10"/>
            <p:cNvSpPr>
              <a:spLocks/>
            </p:cNvSpPr>
            <p:nvPr/>
          </p:nvSpPr>
          <p:spPr bwMode="auto">
            <a:xfrm>
              <a:off x="3408653" y="1964184"/>
              <a:ext cx="1147763" cy="796528"/>
            </a:xfrm>
            <a:prstGeom prst="rect">
              <a:avLst/>
            </a:prstGeom>
            <a:solidFill>
              <a:srgbClr val="F2B800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" name="Rectangle 12"/>
            <p:cNvSpPr>
              <a:spLocks/>
            </p:cNvSpPr>
            <p:nvPr/>
          </p:nvSpPr>
          <p:spPr bwMode="auto">
            <a:xfrm>
              <a:off x="4682622" y="1964184"/>
              <a:ext cx="1147763" cy="796528"/>
            </a:xfrm>
            <a:prstGeom prst="rect">
              <a:avLst/>
            </a:prstGeom>
            <a:solidFill>
              <a:srgbClr val="4A00E6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" name="Rectangle 16"/>
            <p:cNvSpPr>
              <a:spLocks/>
            </p:cNvSpPr>
            <p:nvPr/>
          </p:nvSpPr>
          <p:spPr bwMode="auto">
            <a:xfrm>
              <a:off x="2273499" y="2025902"/>
              <a:ext cx="895350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Hacking Lab</a:t>
              </a:r>
              <a:endParaRPr lang="en-US" sz="12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  <p:sp>
          <p:nvSpPr>
            <p:cNvPr id="65" name="Rectangle 17"/>
            <p:cNvSpPr>
              <a:spLocks/>
            </p:cNvSpPr>
            <p:nvPr/>
          </p:nvSpPr>
          <p:spPr bwMode="auto">
            <a:xfrm>
              <a:off x="3534859" y="2036270"/>
              <a:ext cx="895350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 err="1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PentestIt</a:t>
              </a:r>
              <a:endParaRPr lang="en-US" sz="12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  <p:sp>
          <p:nvSpPr>
            <p:cNvPr id="66" name="Rectangle 18"/>
            <p:cNvSpPr>
              <a:spLocks/>
            </p:cNvSpPr>
            <p:nvPr/>
          </p:nvSpPr>
          <p:spPr bwMode="auto">
            <a:xfrm>
              <a:off x="4804661" y="2036270"/>
              <a:ext cx="1025723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ENISA</a:t>
              </a:r>
              <a:endParaRPr lang="en-US" sz="12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09600" y="3768118"/>
            <a:ext cx="3681902" cy="817879"/>
            <a:chOff x="2148483" y="2870677"/>
            <a:chExt cx="3681902" cy="817879"/>
          </a:xfrm>
        </p:grpSpPr>
        <p:sp>
          <p:nvSpPr>
            <p:cNvPr id="33" name="Rectangle 21"/>
            <p:cNvSpPr>
              <a:spLocks/>
            </p:cNvSpPr>
            <p:nvPr/>
          </p:nvSpPr>
          <p:spPr bwMode="auto">
            <a:xfrm>
              <a:off x="2148483" y="2892028"/>
              <a:ext cx="1147763" cy="796528"/>
            </a:xfrm>
            <a:prstGeom prst="rect">
              <a:avLst/>
            </a:prstGeom>
            <a:solidFill>
              <a:srgbClr val="A300AA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4" name="Rectangle 23"/>
            <p:cNvSpPr>
              <a:spLocks/>
            </p:cNvSpPr>
            <p:nvPr/>
          </p:nvSpPr>
          <p:spPr bwMode="auto">
            <a:xfrm>
              <a:off x="3408653" y="2870677"/>
              <a:ext cx="1147763" cy="796528"/>
            </a:xfrm>
            <a:prstGeom prst="rect">
              <a:avLst/>
            </a:prstGeom>
            <a:solidFill>
              <a:srgbClr val="00B050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Rectangle 25"/>
            <p:cNvSpPr>
              <a:spLocks/>
            </p:cNvSpPr>
            <p:nvPr/>
          </p:nvSpPr>
          <p:spPr bwMode="auto">
            <a:xfrm>
              <a:off x="4682622" y="2870677"/>
              <a:ext cx="1147763" cy="796528"/>
            </a:xfrm>
            <a:prstGeom prst="rect">
              <a:avLst/>
            </a:prstGeom>
            <a:solidFill>
              <a:srgbClr val="F2B800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" name="Rectangle 29"/>
            <p:cNvSpPr>
              <a:spLocks/>
            </p:cNvSpPr>
            <p:nvPr/>
          </p:nvSpPr>
          <p:spPr bwMode="auto">
            <a:xfrm>
              <a:off x="2273499" y="2940285"/>
              <a:ext cx="895350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Etc.</a:t>
              </a:r>
            </a:p>
          </p:txBody>
        </p:sp>
        <p:sp>
          <p:nvSpPr>
            <p:cNvPr id="37" name="Rectangle 30"/>
            <p:cNvSpPr>
              <a:spLocks/>
            </p:cNvSpPr>
            <p:nvPr/>
          </p:nvSpPr>
          <p:spPr bwMode="auto">
            <a:xfrm>
              <a:off x="3534859" y="2918934"/>
              <a:ext cx="895350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Etc.</a:t>
              </a:r>
            </a:p>
          </p:txBody>
        </p:sp>
        <p:sp>
          <p:nvSpPr>
            <p:cNvPr id="38" name="Rectangle 31"/>
            <p:cNvSpPr>
              <a:spLocks/>
            </p:cNvSpPr>
            <p:nvPr/>
          </p:nvSpPr>
          <p:spPr bwMode="auto">
            <a:xfrm>
              <a:off x="4804662" y="2918934"/>
              <a:ext cx="895350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Etc.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09600" y="2851257"/>
            <a:ext cx="3681902" cy="806896"/>
            <a:chOff x="2148483" y="1953816"/>
            <a:chExt cx="3681902" cy="806896"/>
          </a:xfrm>
        </p:grpSpPr>
        <p:sp>
          <p:nvSpPr>
            <p:cNvPr id="40" name="Rectangle 8"/>
            <p:cNvSpPr>
              <a:spLocks/>
            </p:cNvSpPr>
            <p:nvPr/>
          </p:nvSpPr>
          <p:spPr bwMode="auto">
            <a:xfrm>
              <a:off x="2148483" y="1953816"/>
              <a:ext cx="1147763" cy="796528"/>
            </a:xfrm>
            <a:prstGeom prst="rect">
              <a:avLst/>
            </a:prstGeom>
            <a:solidFill>
              <a:srgbClr val="009EAF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" name="Rectangle 40"/>
            <p:cNvSpPr>
              <a:spLocks/>
            </p:cNvSpPr>
            <p:nvPr/>
          </p:nvSpPr>
          <p:spPr bwMode="auto">
            <a:xfrm>
              <a:off x="3408653" y="1964184"/>
              <a:ext cx="1147763" cy="796528"/>
            </a:xfrm>
            <a:prstGeom prst="rect">
              <a:avLst/>
            </a:prstGeom>
            <a:solidFill>
              <a:srgbClr val="F2B800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" name="Rectangle 12"/>
            <p:cNvSpPr>
              <a:spLocks/>
            </p:cNvSpPr>
            <p:nvPr/>
          </p:nvSpPr>
          <p:spPr bwMode="auto">
            <a:xfrm>
              <a:off x="4682622" y="1964184"/>
              <a:ext cx="1147763" cy="796528"/>
            </a:xfrm>
            <a:prstGeom prst="rect">
              <a:avLst/>
            </a:prstGeom>
            <a:solidFill>
              <a:srgbClr val="4A00E6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" name="Rectangle 16"/>
            <p:cNvSpPr>
              <a:spLocks/>
            </p:cNvSpPr>
            <p:nvPr/>
          </p:nvSpPr>
          <p:spPr bwMode="auto">
            <a:xfrm>
              <a:off x="2273499" y="2025902"/>
              <a:ext cx="895350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Etc.</a:t>
              </a:r>
              <a:endParaRPr lang="en-US" sz="12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  <p:sp>
          <p:nvSpPr>
            <p:cNvPr id="44" name="Rectangle 17"/>
            <p:cNvSpPr>
              <a:spLocks/>
            </p:cNvSpPr>
            <p:nvPr/>
          </p:nvSpPr>
          <p:spPr bwMode="auto">
            <a:xfrm>
              <a:off x="3534859" y="2036270"/>
              <a:ext cx="895350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Etc.</a:t>
              </a:r>
            </a:p>
          </p:txBody>
        </p:sp>
        <p:sp>
          <p:nvSpPr>
            <p:cNvPr id="45" name="Rectangle 18"/>
            <p:cNvSpPr>
              <a:spLocks/>
            </p:cNvSpPr>
            <p:nvPr/>
          </p:nvSpPr>
          <p:spPr bwMode="auto">
            <a:xfrm>
              <a:off x="4804662" y="2036270"/>
              <a:ext cx="895350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Etc.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13542" y="3768118"/>
            <a:ext cx="3681902" cy="817879"/>
            <a:chOff x="2148483" y="2870677"/>
            <a:chExt cx="3681902" cy="817879"/>
          </a:xfrm>
        </p:grpSpPr>
        <p:sp>
          <p:nvSpPr>
            <p:cNvPr id="50" name="Rectangle 21"/>
            <p:cNvSpPr>
              <a:spLocks/>
            </p:cNvSpPr>
            <p:nvPr/>
          </p:nvSpPr>
          <p:spPr bwMode="auto">
            <a:xfrm>
              <a:off x="2148483" y="2892028"/>
              <a:ext cx="1147763" cy="796528"/>
            </a:xfrm>
            <a:prstGeom prst="rect">
              <a:avLst/>
            </a:prstGeom>
            <a:solidFill>
              <a:srgbClr val="A300AA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" name="Rectangle 23"/>
            <p:cNvSpPr>
              <a:spLocks/>
            </p:cNvSpPr>
            <p:nvPr/>
          </p:nvSpPr>
          <p:spPr bwMode="auto">
            <a:xfrm>
              <a:off x="3408653" y="2870677"/>
              <a:ext cx="1147763" cy="796528"/>
            </a:xfrm>
            <a:prstGeom prst="rect">
              <a:avLst/>
            </a:prstGeom>
            <a:solidFill>
              <a:srgbClr val="00B050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" name="Rectangle 25"/>
            <p:cNvSpPr>
              <a:spLocks/>
            </p:cNvSpPr>
            <p:nvPr/>
          </p:nvSpPr>
          <p:spPr bwMode="auto">
            <a:xfrm>
              <a:off x="4682622" y="2870677"/>
              <a:ext cx="1147763" cy="796528"/>
            </a:xfrm>
            <a:prstGeom prst="rect">
              <a:avLst/>
            </a:prstGeom>
            <a:solidFill>
              <a:srgbClr val="F2B800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" name="Rectangle 29"/>
            <p:cNvSpPr>
              <a:spLocks/>
            </p:cNvSpPr>
            <p:nvPr/>
          </p:nvSpPr>
          <p:spPr bwMode="auto">
            <a:xfrm>
              <a:off x="2273499" y="2940285"/>
              <a:ext cx="895350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Etc.</a:t>
              </a:r>
            </a:p>
          </p:txBody>
        </p:sp>
        <p:sp>
          <p:nvSpPr>
            <p:cNvPr id="61" name="Rectangle 30"/>
            <p:cNvSpPr>
              <a:spLocks/>
            </p:cNvSpPr>
            <p:nvPr/>
          </p:nvSpPr>
          <p:spPr bwMode="auto">
            <a:xfrm>
              <a:off x="3534859" y="2918934"/>
              <a:ext cx="895350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Etc.</a:t>
              </a:r>
            </a:p>
          </p:txBody>
        </p:sp>
        <p:sp>
          <p:nvSpPr>
            <p:cNvPr id="62" name="Rectangle 31"/>
            <p:cNvSpPr>
              <a:spLocks/>
            </p:cNvSpPr>
            <p:nvPr/>
          </p:nvSpPr>
          <p:spPr bwMode="auto">
            <a:xfrm>
              <a:off x="4804662" y="2918934"/>
              <a:ext cx="1025722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Etc.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413542" y="2851257"/>
            <a:ext cx="3681902" cy="806896"/>
            <a:chOff x="2148483" y="1953816"/>
            <a:chExt cx="3681902" cy="806896"/>
          </a:xfrm>
        </p:grpSpPr>
        <p:sp>
          <p:nvSpPr>
            <p:cNvPr id="68" name="Rectangle 8"/>
            <p:cNvSpPr>
              <a:spLocks/>
            </p:cNvSpPr>
            <p:nvPr/>
          </p:nvSpPr>
          <p:spPr bwMode="auto">
            <a:xfrm>
              <a:off x="2148483" y="1953816"/>
              <a:ext cx="1147763" cy="796528"/>
            </a:xfrm>
            <a:prstGeom prst="rect">
              <a:avLst/>
            </a:prstGeom>
            <a:solidFill>
              <a:srgbClr val="009EAF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9" name="Rectangle 10"/>
            <p:cNvSpPr>
              <a:spLocks/>
            </p:cNvSpPr>
            <p:nvPr/>
          </p:nvSpPr>
          <p:spPr bwMode="auto">
            <a:xfrm>
              <a:off x="3408653" y="1964184"/>
              <a:ext cx="1147763" cy="796528"/>
            </a:xfrm>
            <a:prstGeom prst="rect">
              <a:avLst/>
            </a:prstGeom>
            <a:solidFill>
              <a:srgbClr val="F2B800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0" name="Rectangle 12"/>
            <p:cNvSpPr>
              <a:spLocks/>
            </p:cNvSpPr>
            <p:nvPr/>
          </p:nvSpPr>
          <p:spPr bwMode="auto">
            <a:xfrm>
              <a:off x="4682622" y="1964184"/>
              <a:ext cx="1147763" cy="796528"/>
            </a:xfrm>
            <a:prstGeom prst="rect">
              <a:avLst/>
            </a:prstGeom>
            <a:solidFill>
              <a:srgbClr val="4A00E6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" name="Rectangle 16"/>
            <p:cNvSpPr>
              <a:spLocks/>
            </p:cNvSpPr>
            <p:nvPr/>
          </p:nvSpPr>
          <p:spPr bwMode="auto">
            <a:xfrm>
              <a:off x="2273499" y="2025902"/>
              <a:ext cx="895350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Etc.</a:t>
              </a:r>
            </a:p>
          </p:txBody>
        </p:sp>
        <p:sp>
          <p:nvSpPr>
            <p:cNvPr id="72" name="Rectangle 17"/>
            <p:cNvSpPr>
              <a:spLocks/>
            </p:cNvSpPr>
            <p:nvPr/>
          </p:nvSpPr>
          <p:spPr bwMode="auto">
            <a:xfrm>
              <a:off x="3534859" y="2036270"/>
              <a:ext cx="895350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Etc.</a:t>
              </a:r>
            </a:p>
          </p:txBody>
        </p:sp>
        <p:sp>
          <p:nvSpPr>
            <p:cNvPr id="73" name="Rectangle 18"/>
            <p:cNvSpPr>
              <a:spLocks/>
            </p:cNvSpPr>
            <p:nvPr/>
          </p:nvSpPr>
          <p:spPr bwMode="auto">
            <a:xfrm>
              <a:off x="4804661" y="2036270"/>
              <a:ext cx="1025723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702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7" name="Rectangle 17"/>
          <p:cNvSpPr>
            <a:spLocks/>
          </p:cNvSpPr>
          <p:nvPr/>
        </p:nvSpPr>
        <p:spPr bwMode="auto">
          <a:xfrm>
            <a:off x="962025" y="359569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Educational Platform - </a:t>
            </a:r>
            <a:r>
              <a:rPr lang="en-US" sz="2400" dirty="0" err="1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Udemy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30762" name="Rectangle 42"/>
          <p:cNvSpPr>
            <a:spLocks/>
          </p:cNvSpPr>
          <p:nvPr/>
        </p:nvSpPr>
        <p:spPr bwMode="auto">
          <a:xfrm>
            <a:off x="1078295" y="812886"/>
            <a:ext cx="7144941" cy="3587949"/>
          </a:xfrm>
          <a:prstGeom prst="rect">
            <a:avLst/>
          </a:prstGeom>
          <a:solidFill>
            <a:srgbClr val="0070C0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7"/>
          <p:cNvSpPr>
            <a:spLocks/>
          </p:cNvSpPr>
          <p:nvPr/>
        </p:nvSpPr>
        <p:spPr bwMode="auto">
          <a:xfrm>
            <a:off x="1078295" y="4441501"/>
            <a:ext cx="7144941" cy="495659"/>
          </a:xfrm>
          <a:prstGeom prst="rect">
            <a:avLst/>
          </a:prstGeom>
          <a:solidFill>
            <a:srgbClr val="0070C0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Rectangle 10"/>
          <p:cNvSpPr>
            <a:spLocks/>
          </p:cNvSpPr>
          <p:nvPr/>
        </p:nvSpPr>
        <p:spPr bwMode="auto">
          <a:xfrm>
            <a:off x="1356489" y="4441502"/>
            <a:ext cx="5013128" cy="495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/>
          <a:p>
            <a:pPr algn="l">
              <a:lnSpc>
                <a:spcPct val="15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https://</a:t>
            </a:r>
            <a:r>
              <a:rPr lang="en-US" sz="2400" dirty="0" err="1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udemy.com</a:t>
            </a:r>
            <a:endParaRPr lang="en-US" sz="2400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95350"/>
            <a:ext cx="4307732" cy="336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5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 dir="d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0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7" grpId="0"/>
      <p:bldP spid="3076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7" name="Rectangle 17"/>
          <p:cNvSpPr>
            <a:spLocks/>
          </p:cNvSpPr>
          <p:nvPr/>
        </p:nvSpPr>
        <p:spPr bwMode="auto">
          <a:xfrm>
            <a:off x="962025" y="359569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Educational Platform - </a:t>
            </a:r>
            <a:r>
              <a:rPr lang="en-US" sz="2400" dirty="0" err="1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Cybrary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30762" name="Rectangle 42"/>
          <p:cNvSpPr>
            <a:spLocks/>
          </p:cNvSpPr>
          <p:nvPr/>
        </p:nvSpPr>
        <p:spPr bwMode="auto">
          <a:xfrm>
            <a:off x="1078295" y="812886"/>
            <a:ext cx="7144941" cy="3587949"/>
          </a:xfrm>
          <a:prstGeom prst="rect">
            <a:avLst/>
          </a:prstGeom>
          <a:solidFill>
            <a:srgbClr val="0070C0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7"/>
          <p:cNvSpPr>
            <a:spLocks/>
          </p:cNvSpPr>
          <p:nvPr/>
        </p:nvSpPr>
        <p:spPr bwMode="auto">
          <a:xfrm>
            <a:off x="1078295" y="4441501"/>
            <a:ext cx="7144941" cy="495659"/>
          </a:xfrm>
          <a:prstGeom prst="rect">
            <a:avLst/>
          </a:prstGeom>
          <a:solidFill>
            <a:srgbClr val="0070C0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Rectangle 10"/>
          <p:cNvSpPr>
            <a:spLocks/>
          </p:cNvSpPr>
          <p:nvPr/>
        </p:nvSpPr>
        <p:spPr bwMode="auto">
          <a:xfrm>
            <a:off x="1356489" y="4441502"/>
            <a:ext cx="5013128" cy="495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/>
          <a:p>
            <a:pPr algn="l">
              <a:lnSpc>
                <a:spcPct val="15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https://</a:t>
            </a:r>
            <a:r>
              <a:rPr lang="en-US" sz="2400" dirty="0" err="1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cybrary.it</a:t>
            </a:r>
            <a:endParaRPr lang="en-US" sz="2400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08" y="1043315"/>
            <a:ext cx="7044514" cy="316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 dir="d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0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7" grpId="0"/>
      <p:bldP spid="3076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7" name="Rectangle 17"/>
          <p:cNvSpPr>
            <a:spLocks/>
          </p:cNvSpPr>
          <p:nvPr/>
        </p:nvSpPr>
        <p:spPr bwMode="auto">
          <a:xfrm>
            <a:off x="962025" y="359569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Educational Platform - </a:t>
            </a:r>
            <a:r>
              <a:rPr lang="en-US" sz="2400" dirty="0" err="1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Cybrary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30762" name="Rectangle 42"/>
          <p:cNvSpPr>
            <a:spLocks/>
          </p:cNvSpPr>
          <p:nvPr/>
        </p:nvSpPr>
        <p:spPr bwMode="auto">
          <a:xfrm>
            <a:off x="1078295" y="812886"/>
            <a:ext cx="7144941" cy="3587949"/>
          </a:xfrm>
          <a:prstGeom prst="rect">
            <a:avLst/>
          </a:prstGeom>
          <a:solidFill>
            <a:srgbClr val="0070C0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7"/>
          <p:cNvSpPr>
            <a:spLocks/>
          </p:cNvSpPr>
          <p:nvPr/>
        </p:nvSpPr>
        <p:spPr bwMode="auto">
          <a:xfrm>
            <a:off x="1078295" y="4441501"/>
            <a:ext cx="7144941" cy="495659"/>
          </a:xfrm>
          <a:prstGeom prst="rect">
            <a:avLst/>
          </a:prstGeom>
          <a:solidFill>
            <a:srgbClr val="0070C0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Rectangle 10"/>
          <p:cNvSpPr>
            <a:spLocks/>
          </p:cNvSpPr>
          <p:nvPr/>
        </p:nvSpPr>
        <p:spPr bwMode="auto">
          <a:xfrm>
            <a:off x="1356489" y="4441502"/>
            <a:ext cx="5013128" cy="495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/>
          <a:p>
            <a:pPr algn="l">
              <a:lnSpc>
                <a:spcPct val="15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https://</a:t>
            </a:r>
            <a:r>
              <a:rPr lang="en-US" sz="2400" dirty="0" err="1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cybrary.it</a:t>
            </a:r>
            <a:endParaRPr lang="en-US" sz="2400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833127"/>
            <a:ext cx="3327400" cy="354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4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 dir="d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0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7" grpId="0"/>
      <p:bldP spid="3076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7" name="Rectangle 17"/>
          <p:cNvSpPr>
            <a:spLocks/>
          </p:cNvSpPr>
          <p:nvPr/>
        </p:nvSpPr>
        <p:spPr bwMode="auto">
          <a:xfrm>
            <a:off x="962025" y="359569"/>
            <a:ext cx="505777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Educational Platform </a:t>
            </a:r>
            <a:r>
              <a:rPr lang="mr-IN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–</a:t>
            </a:r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 Hacking-Lab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30762" name="Rectangle 42"/>
          <p:cNvSpPr>
            <a:spLocks/>
          </p:cNvSpPr>
          <p:nvPr/>
        </p:nvSpPr>
        <p:spPr bwMode="auto">
          <a:xfrm>
            <a:off x="1078295" y="812886"/>
            <a:ext cx="7144941" cy="3587949"/>
          </a:xfrm>
          <a:prstGeom prst="rect">
            <a:avLst/>
          </a:prstGeom>
          <a:solidFill>
            <a:srgbClr val="0070C0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7"/>
          <p:cNvSpPr>
            <a:spLocks/>
          </p:cNvSpPr>
          <p:nvPr/>
        </p:nvSpPr>
        <p:spPr bwMode="auto">
          <a:xfrm>
            <a:off x="1078295" y="4441501"/>
            <a:ext cx="7144941" cy="495659"/>
          </a:xfrm>
          <a:prstGeom prst="rect">
            <a:avLst/>
          </a:prstGeom>
          <a:solidFill>
            <a:srgbClr val="0070C0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Rectangle 10"/>
          <p:cNvSpPr>
            <a:spLocks/>
          </p:cNvSpPr>
          <p:nvPr/>
        </p:nvSpPr>
        <p:spPr bwMode="auto">
          <a:xfrm>
            <a:off x="1356489" y="4441502"/>
            <a:ext cx="5013128" cy="495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/>
          <a:p>
            <a:pPr algn="l">
              <a:lnSpc>
                <a:spcPct val="15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https://hacking-</a:t>
            </a:r>
            <a:r>
              <a:rPr lang="en-US" sz="2400" dirty="0" err="1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lab.com</a:t>
            </a:r>
            <a:endParaRPr lang="en-US" sz="2400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852671"/>
            <a:ext cx="5461251" cy="354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4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 dir="d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0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7" grpId="0"/>
      <p:bldP spid="3076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7" name="Rectangle 17"/>
          <p:cNvSpPr>
            <a:spLocks/>
          </p:cNvSpPr>
          <p:nvPr/>
        </p:nvSpPr>
        <p:spPr bwMode="auto">
          <a:xfrm>
            <a:off x="962025" y="359569"/>
            <a:ext cx="505777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Educational Platform </a:t>
            </a:r>
            <a:r>
              <a:rPr lang="mr-IN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–</a:t>
            </a:r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 </a:t>
            </a:r>
            <a:r>
              <a:rPr lang="en-US" sz="2400" dirty="0" err="1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HackTheBox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30762" name="Rectangle 42"/>
          <p:cNvSpPr>
            <a:spLocks/>
          </p:cNvSpPr>
          <p:nvPr/>
        </p:nvSpPr>
        <p:spPr bwMode="auto">
          <a:xfrm>
            <a:off x="1078295" y="812886"/>
            <a:ext cx="7144941" cy="3587949"/>
          </a:xfrm>
          <a:prstGeom prst="rect">
            <a:avLst/>
          </a:prstGeom>
          <a:solidFill>
            <a:srgbClr val="0070C0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7"/>
          <p:cNvSpPr>
            <a:spLocks/>
          </p:cNvSpPr>
          <p:nvPr/>
        </p:nvSpPr>
        <p:spPr bwMode="auto">
          <a:xfrm>
            <a:off x="1078295" y="4441501"/>
            <a:ext cx="7144941" cy="495659"/>
          </a:xfrm>
          <a:prstGeom prst="rect">
            <a:avLst/>
          </a:prstGeom>
          <a:solidFill>
            <a:srgbClr val="0070C0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Rectangle 10"/>
          <p:cNvSpPr>
            <a:spLocks/>
          </p:cNvSpPr>
          <p:nvPr/>
        </p:nvSpPr>
        <p:spPr bwMode="auto">
          <a:xfrm>
            <a:off x="1356489" y="4441502"/>
            <a:ext cx="5013128" cy="495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/>
          <a:p>
            <a:pPr algn="l">
              <a:lnSpc>
                <a:spcPct val="15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https://</a:t>
            </a:r>
            <a:r>
              <a:rPr lang="en-US" sz="2400" dirty="0" err="1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hackthebox.eu</a:t>
            </a:r>
            <a:endParaRPr lang="en-US" sz="2400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65" y="913064"/>
            <a:ext cx="3126399" cy="346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6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 dir="d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0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7" grpId="0"/>
      <p:bldP spid="307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/>
          </p:cNvSpPr>
          <p:nvPr/>
        </p:nvSpPr>
        <p:spPr bwMode="auto">
          <a:xfrm>
            <a:off x="962026" y="1322120"/>
            <a:ext cx="726757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Motivation </a:t>
            </a:r>
            <a:r>
              <a:rPr lang="en-US" sz="440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and SMALL $</a:t>
            </a:r>
            <a:endParaRPr lang="en-US" sz="4400" dirty="0">
              <a:solidFill>
                <a:schemeClr val="bg1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18438" name="Rectangle 6"/>
          <p:cNvSpPr>
            <a:spLocks/>
          </p:cNvSpPr>
          <p:nvPr/>
        </p:nvSpPr>
        <p:spPr bwMode="auto">
          <a:xfrm>
            <a:off x="962025" y="359569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What do you need?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5" name="Rectangle 25"/>
          <p:cNvSpPr>
            <a:spLocks/>
          </p:cNvSpPr>
          <p:nvPr/>
        </p:nvSpPr>
        <p:spPr bwMode="auto">
          <a:xfrm>
            <a:off x="962025" y="2747855"/>
            <a:ext cx="7267575" cy="2033695"/>
          </a:xfrm>
          <a:prstGeom prst="rect">
            <a:avLst/>
          </a:prstGeom>
          <a:solidFill>
            <a:srgbClr val="F2B800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28"/>
          <p:cNvSpPr>
            <a:spLocks/>
          </p:cNvSpPr>
          <p:nvPr/>
        </p:nvSpPr>
        <p:spPr bwMode="auto">
          <a:xfrm>
            <a:off x="1251943" y="2800350"/>
            <a:ext cx="6825257" cy="1699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/>
          <a:p>
            <a:pPr algn="l">
              <a:lnSpc>
                <a:spcPct val="15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I am afraid I can’t explain myself, sir.</a:t>
            </a:r>
          </a:p>
          <a:p>
            <a:pPr algn="l">
              <a:lnSpc>
                <a:spcPct val="15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Because I am not myself, you see?</a:t>
            </a:r>
          </a:p>
          <a:p>
            <a:pPr algn="l">
              <a:lnSpc>
                <a:spcPct val="150000"/>
              </a:lnSpc>
            </a:pPr>
            <a:r>
              <a:rPr lang="de-DE" sz="2400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© Lewis Carroll</a:t>
            </a:r>
            <a:endParaRPr lang="en-US" sz="2400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84373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/>
      <p:bldP spid="184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9" name="Group 5"/>
          <p:cNvGrpSpPr>
            <a:grpSpLocks/>
          </p:cNvGrpSpPr>
          <p:nvPr/>
        </p:nvGrpSpPr>
        <p:grpSpPr bwMode="auto">
          <a:xfrm>
            <a:off x="1003697" y="2168723"/>
            <a:ext cx="7153275" cy="2462213"/>
            <a:chOff x="0" y="0"/>
            <a:chExt cx="12015" cy="4136"/>
          </a:xfrm>
        </p:grpSpPr>
        <p:sp>
          <p:nvSpPr>
            <p:cNvPr id="29780" name="Rectangle 1"/>
            <p:cNvSpPr>
              <a:spLocks/>
            </p:cNvSpPr>
            <p:nvPr/>
          </p:nvSpPr>
          <p:spPr bwMode="auto">
            <a:xfrm>
              <a:off x="0" y="0"/>
              <a:ext cx="2750" cy="4135"/>
            </a:xfrm>
            <a:prstGeom prst="rect">
              <a:avLst/>
            </a:prstGeom>
            <a:solidFill>
              <a:srgbClr val="DA542D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781" name="Rectangle 2"/>
            <p:cNvSpPr>
              <a:spLocks/>
            </p:cNvSpPr>
            <p:nvPr/>
          </p:nvSpPr>
          <p:spPr bwMode="auto">
            <a:xfrm>
              <a:off x="3091" y="0"/>
              <a:ext cx="2751" cy="4135"/>
            </a:xfrm>
            <a:prstGeom prst="rect">
              <a:avLst/>
            </a:prstGeom>
            <a:solidFill>
              <a:srgbClr val="009EAF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782" name="Rectangle 3"/>
            <p:cNvSpPr>
              <a:spLocks/>
            </p:cNvSpPr>
            <p:nvPr/>
          </p:nvSpPr>
          <p:spPr bwMode="auto">
            <a:xfrm>
              <a:off x="6184" y="0"/>
              <a:ext cx="2751" cy="4135"/>
            </a:xfrm>
            <a:prstGeom prst="rect">
              <a:avLst/>
            </a:prstGeom>
            <a:solidFill>
              <a:srgbClr val="00B050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783" name="Rectangle 4"/>
            <p:cNvSpPr>
              <a:spLocks/>
            </p:cNvSpPr>
            <p:nvPr/>
          </p:nvSpPr>
          <p:spPr bwMode="auto">
            <a:xfrm>
              <a:off x="9276" y="0"/>
              <a:ext cx="2739" cy="4136"/>
            </a:xfrm>
            <a:prstGeom prst="rect">
              <a:avLst/>
            </a:prstGeom>
            <a:solidFill>
              <a:srgbClr val="A300AA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754" name="Rectangle 10"/>
          <p:cNvSpPr>
            <a:spLocks/>
          </p:cNvSpPr>
          <p:nvPr/>
        </p:nvSpPr>
        <p:spPr bwMode="auto">
          <a:xfrm>
            <a:off x="962025" y="359569"/>
            <a:ext cx="658177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Vendor - Cisco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grpSp>
        <p:nvGrpSpPr>
          <p:cNvPr id="31830" name="Group 86"/>
          <p:cNvGrpSpPr>
            <a:grpSpLocks/>
          </p:cNvGrpSpPr>
          <p:nvPr/>
        </p:nvGrpSpPr>
        <p:grpSpPr bwMode="auto">
          <a:xfrm>
            <a:off x="1003102" y="2419350"/>
            <a:ext cx="7130651" cy="1287036"/>
            <a:chOff x="2" y="0"/>
            <a:chExt cx="11977" cy="2160"/>
          </a:xfrm>
        </p:grpSpPr>
        <p:grpSp>
          <p:nvGrpSpPr>
            <p:cNvPr id="29714" name="Group 72"/>
            <p:cNvGrpSpPr>
              <a:grpSpLocks/>
            </p:cNvGrpSpPr>
            <p:nvPr/>
          </p:nvGrpSpPr>
          <p:grpSpPr bwMode="auto">
            <a:xfrm>
              <a:off x="2" y="27"/>
              <a:ext cx="2752" cy="2133"/>
              <a:chOff x="2" y="0"/>
              <a:chExt cx="2752" cy="2133"/>
            </a:xfrm>
          </p:grpSpPr>
          <p:sp>
            <p:nvSpPr>
              <p:cNvPr id="29728" name="Rectangle 68"/>
              <p:cNvSpPr>
                <a:spLocks/>
              </p:cNvSpPr>
              <p:nvPr/>
            </p:nvSpPr>
            <p:spPr bwMode="auto">
              <a:xfrm>
                <a:off x="2" y="1677"/>
                <a:ext cx="2752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sz="1400" dirty="0" smtClean="0">
                    <a:solidFill>
                      <a:srgbClr val="FFFFFF"/>
                    </a:solidFill>
                    <a:latin typeface="Open Sans Light" charset="0"/>
                    <a:cs typeface="Open Sans Light" charset="0"/>
                    <a:sym typeface="Open Sans Light" charset="0"/>
                  </a:rPr>
                  <a:t>Online / Offline</a:t>
                </a:r>
                <a:endParaRPr lang="en-US" sz="1400" dirty="0">
                  <a:solidFill>
                    <a:srgbClr val="FFFFFF"/>
                  </a:solidFill>
                  <a:latin typeface="Open Sans Light" charset="0"/>
                  <a:cs typeface="Open Sans Light" charset="0"/>
                  <a:sym typeface="Open Sans Light" charset="0"/>
                </a:endParaRPr>
              </a:p>
            </p:txBody>
          </p:sp>
          <p:grpSp>
            <p:nvGrpSpPr>
              <p:cNvPr id="29729" name="Group 71"/>
              <p:cNvGrpSpPr>
                <a:grpSpLocks/>
              </p:cNvGrpSpPr>
              <p:nvPr/>
            </p:nvGrpSpPr>
            <p:grpSpPr bwMode="auto">
              <a:xfrm>
                <a:off x="996" y="0"/>
                <a:ext cx="516" cy="516"/>
                <a:chOff x="0" y="0"/>
                <a:chExt cx="516" cy="516"/>
              </a:xfrm>
            </p:grpSpPr>
            <p:sp>
              <p:nvSpPr>
                <p:cNvPr id="29730" name="AutoShape 69"/>
                <p:cNvSpPr>
                  <a:spLocks/>
                </p:cNvSpPr>
                <p:nvPr/>
              </p:nvSpPr>
              <p:spPr bwMode="auto">
                <a:xfrm>
                  <a:off x="0" y="0"/>
                  <a:ext cx="500" cy="321"/>
                </a:xfrm>
                <a:custGeom>
                  <a:avLst/>
                  <a:gdLst>
                    <a:gd name="T0" fmla="*/ 500 w 21600"/>
                    <a:gd name="T1" fmla="*/ 0 h 21600"/>
                    <a:gd name="T2" fmla="*/ 0 w 21600"/>
                    <a:gd name="T3" fmla="*/ 241 h 21600"/>
                    <a:gd name="T4" fmla="*/ 181 w 21600"/>
                    <a:gd name="T5" fmla="*/ 321 h 21600"/>
                    <a:gd name="T6" fmla="*/ 500 w 21600"/>
                    <a:gd name="T7" fmla="*/ 0 h 21600"/>
                    <a:gd name="T8" fmla="*/ 50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0"/>
                      </a:moveTo>
                      <a:lnTo>
                        <a:pt x="0" y="16226"/>
                      </a:lnTo>
                      <a:lnTo>
                        <a:pt x="7800" y="21600"/>
                      </a:lnTo>
                      <a:cubicBezTo>
                        <a:pt x="7800" y="21600"/>
                        <a:pt x="21600" y="0"/>
                        <a:pt x="21600" y="0"/>
                      </a:cubicBezTo>
                      <a:close/>
                      <a:moveTo>
                        <a:pt x="21600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9731" name="AutoShape 70"/>
                <p:cNvSpPr>
                  <a:spLocks/>
                </p:cNvSpPr>
                <p:nvPr/>
              </p:nvSpPr>
              <p:spPr bwMode="auto">
                <a:xfrm>
                  <a:off x="196" y="12"/>
                  <a:ext cx="320" cy="504"/>
                </a:xfrm>
                <a:custGeom>
                  <a:avLst/>
                  <a:gdLst>
                    <a:gd name="T0" fmla="*/ 0 w 21600"/>
                    <a:gd name="T1" fmla="*/ 321 h 21600"/>
                    <a:gd name="T2" fmla="*/ 91 w 21600"/>
                    <a:gd name="T3" fmla="*/ 504 h 21600"/>
                    <a:gd name="T4" fmla="*/ 320 w 21600"/>
                    <a:gd name="T5" fmla="*/ 0 h 21600"/>
                    <a:gd name="T6" fmla="*/ 0 w 21600"/>
                    <a:gd name="T7" fmla="*/ 321 h 21600"/>
                    <a:gd name="T8" fmla="*/ 0 w 21600"/>
                    <a:gd name="T9" fmla="*/ 321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13765"/>
                      </a:moveTo>
                      <a:lnTo>
                        <a:pt x="6109" y="21600"/>
                      </a:lnTo>
                      <a:lnTo>
                        <a:pt x="21600" y="0"/>
                      </a:lnTo>
                      <a:cubicBezTo>
                        <a:pt x="21600" y="0"/>
                        <a:pt x="0" y="13765"/>
                        <a:pt x="0" y="13765"/>
                      </a:cubicBezTo>
                      <a:close/>
                      <a:moveTo>
                        <a:pt x="0" y="13765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9715" name="Group 75"/>
            <p:cNvGrpSpPr>
              <a:grpSpLocks/>
            </p:cNvGrpSpPr>
            <p:nvPr/>
          </p:nvGrpSpPr>
          <p:grpSpPr bwMode="auto">
            <a:xfrm>
              <a:off x="3107" y="27"/>
              <a:ext cx="2634" cy="2133"/>
              <a:chOff x="0" y="0"/>
              <a:chExt cx="2634" cy="2133"/>
            </a:xfrm>
          </p:grpSpPr>
          <p:sp>
            <p:nvSpPr>
              <p:cNvPr id="29726" name="Rectangle 73"/>
              <p:cNvSpPr>
                <a:spLocks/>
              </p:cNvSpPr>
              <p:nvPr/>
            </p:nvSpPr>
            <p:spPr bwMode="auto">
              <a:xfrm>
                <a:off x="0" y="1677"/>
                <a:ext cx="2634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sz="1400" dirty="0" smtClean="0">
                    <a:solidFill>
                      <a:srgbClr val="FFFFFF"/>
                    </a:solidFill>
                    <a:latin typeface="Open Sans Light" charset="0"/>
                    <a:cs typeface="Open Sans Light" charset="0"/>
                    <a:sym typeface="Open Sans Light" charset="0"/>
                  </a:rPr>
                  <a:t>Self passed / Instructor led</a:t>
                </a:r>
                <a:endParaRPr lang="en-US" sz="1400" dirty="0">
                  <a:solidFill>
                    <a:srgbClr val="FFFFFF"/>
                  </a:solidFill>
                  <a:latin typeface="Open Sans Light" charset="0"/>
                  <a:cs typeface="Open Sans Light" charset="0"/>
                  <a:sym typeface="Open Sans Light" charset="0"/>
                </a:endParaRPr>
              </a:p>
            </p:txBody>
          </p:sp>
          <p:sp>
            <p:nvSpPr>
              <p:cNvPr id="29727" name="AutoShape 74"/>
              <p:cNvSpPr>
                <a:spLocks/>
              </p:cNvSpPr>
              <p:nvPr/>
            </p:nvSpPr>
            <p:spPr bwMode="auto">
              <a:xfrm>
                <a:off x="1137" y="0"/>
                <a:ext cx="478" cy="478"/>
              </a:xfrm>
              <a:custGeom>
                <a:avLst/>
                <a:gdLst>
                  <a:gd name="T0" fmla="*/ 239 w 21600"/>
                  <a:gd name="T1" fmla="*/ 306 h 21600"/>
                  <a:gd name="T2" fmla="*/ 172 w 21600"/>
                  <a:gd name="T3" fmla="*/ 239 h 21600"/>
                  <a:gd name="T4" fmla="*/ 239 w 21600"/>
                  <a:gd name="T5" fmla="*/ 172 h 21600"/>
                  <a:gd name="T6" fmla="*/ 306 w 21600"/>
                  <a:gd name="T7" fmla="*/ 239 h 21600"/>
                  <a:gd name="T8" fmla="*/ 239 w 21600"/>
                  <a:gd name="T9" fmla="*/ 306 h 21600"/>
                  <a:gd name="T10" fmla="*/ 478 w 21600"/>
                  <a:gd name="T11" fmla="*/ 287 h 21600"/>
                  <a:gd name="T12" fmla="*/ 478 w 21600"/>
                  <a:gd name="T13" fmla="*/ 191 h 21600"/>
                  <a:gd name="T14" fmla="*/ 425 w 21600"/>
                  <a:gd name="T15" fmla="*/ 191 h 21600"/>
                  <a:gd name="T16" fmla="*/ 405 w 21600"/>
                  <a:gd name="T17" fmla="*/ 141 h 21600"/>
                  <a:gd name="T18" fmla="*/ 442 w 21600"/>
                  <a:gd name="T19" fmla="*/ 104 h 21600"/>
                  <a:gd name="T20" fmla="*/ 374 w 21600"/>
                  <a:gd name="T21" fmla="*/ 36 h 21600"/>
                  <a:gd name="T22" fmla="*/ 338 w 21600"/>
                  <a:gd name="T23" fmla="*/ 72 h 21600"/>
                  <a:gd name="T24" fmla="*/ 287 w 21600"/>
                  <a:gd name="T25" fmla="*/ 51 h 21600"/>
                  <a:gd name="T26" fmla="*/ 287 w 21600"/>
                  <a:gd name="T27" fmla="*/ 0 h 21600"/>
                  <a:gd name="T28" fmla="*/ 191 w 21600"/>
                  <a:gd name="T29" fmla="*/ 0 h 21600"/>
                  <a:gd name="T30" fmla="*/ 191 w 21600"/>
                  <a:gd name="T31" fmla="*/ 51 h 21600"/>
                  <a:gd name="T32" fmla="*/ 140 w 21600"/>
                  <a:gd name="T33" fmla="*/ 72 h 21600"/>
                  <a:gd name="T34" fmla="*/ 104 w 21600"/>
                  <a:gd name="T35" fmla="*/ 36 h 21600"/>
                  <a:gd name="T36" fmla="*/ 36 w 21600"/>
                  <a:gd name="T37" fmla="*/ 104 h 21600"/>
                  <a:gd name="T38" fmla="*/ 73 w 21600"/>
                  <a:gd name="T39" fmla="*/ 141 h 21600"/>
                  <a:gd name="T40" fmla="*/ 53 w 21600"/>
                  <a:gd name="T41" fmla="*/ 191 h 21600"/>
                  <a:gd name="T42" fmla="*/ 0 w 21600"/>
                  <a:gd name="T43" fmla="*/ 191 h 21600"/>
                  <a:gd name="T44" fmla="*/ 0 w 21600"/>
                  <a:gd name="T45" fmla="*/ 287 h 21600"/>
                  <a:gd name="T46" fmla="*/ 55 w 21600"/>
                  <a:gd name="T47" fmla="*/ 287 h 21600"/>
                  <a:gd name="T48" fmla="*/ 76 w 21600"/>
                  <a:gd name="T49" fmla="*/ 335 h 21600"/>
                  <a:gd name="T50" fmla="*/ 36 w 21600"/>
                  <a:gd name="T51" fmla="*/ 374 h 21600"/>
                  <a:gd name="T52" fmla="*/ 104 w 21600"/>
                  <a:gd name="T53" fmla="*/ 442 h 21600"/>
                  <a:gd name="T54" fmla="*/ 144 w 21600"/>
                  <a:gd name="T55" fmla="*/ 402 h 21600"/>
                  <a:gd name="T56" fmla="*/ 191 w 21600"/>
                  <a:gd name="T57" fmla="*/ 421 h 21600"/>
                  <a:gd name="T58" fmla="*/ 191 w 21600"/>
                  <a:gd name="T59" fmla="*/ 478 h 21600"/>
                  <a:gd name="T60" fmla="*/ 287 w 21600"/>
                  <a:gd name="T61" fmla="*/ 478 h 21600"/>
                  <a:gd name="T62" fmla="*/ 287 w 21600"/>
                  <a:gd name="T63" fmla="*/ 421 h 21600"/>
                  <a:gd name="T64" fmla="*/ 334 w 21600"/>
                  <a:gd name="T65" fmla="*/ 402 h 21600"/>
                  <a:gd name="T66" fmla="*/ 374 w 21600"/>
                  <a:gd name="T67" fmla="*/ 442 h 21600"/>
                  <a:gd name="T68" fmla="*/ 442 w 21600"/>
                  <a:gd name="T69" fmla="*/ 374 h 21600"/>
                  <a:gd name="T70" fmla="*/ 402 w 21600"/>
                  <a:gd name="T71" fmla="*/ 335 h 21600"/>
                  <a:gd name="T72" fmla="*/ 423 w 21600"/>
                  <a:gd name="T73" fmla="*/ 287 h 21600"/>
                  <a:gd name="T74" fmla="*/ 478 w 21600"/>
                  <a:gd name="T75" fmla="*/ 287 h 21600"/>
                  <a:gd name="T76" fmla="*/ 478 w 21600"/>
                  <a:gd name="T77" fmla="*/ 287 h 2160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1600" h="21600">
                    <a:moveTo>
                      <a:pt x="10800" y="13825"/>
                    </a:moveTo>
                    <a:cubicBezTo>
                      <a:pt x="9129" y="13825"/>
                      <a:pt x="7776" y="12470"/>
                      <a:pt x="7776" y="10800"/>
                    </a:cubicBezTo>
                    <a:cubicBezTo>
                      <a:pt x="7776" y="9129"/>
                      <a:pt x="9129" y="7775"/>
                      <a:pt x="10800" y="7775"/>
                    </a:cubicBezTo>
                    <a:cubicBezTo>
                      <a:pt x="12471" y="7775"/>
                      <a:pt x="13824" y="9129"/>
                      <a:pt x="13824" y="10800"/>
                    </a:cubicBezTo>
                    <a:cubicBezTo>
                      <a:pt x="13824" y="12470"/>
                      <a:pt x="12471" y="13825"/>
                      <a:pt x="10800" y="13825"/>
                    </a:cubicBezTo>
                    <a:close/>
                    <a:moveTo>
                      <a:pt x="21600" y="12960"/>
                    </a:moveTo>
                    <a:lnTo>
                      <a:pt x="21600" y="8640"/>
                    </a:lnTo>
                    <a:lnTo>
                      <a:pt x="19194" y="8640"/>
                    </a:lnTo>
                    <a:cubicBezTo>
                      <a:pt x="18999" y="7831"/>
                      <a:pt x="18695" y="7066"/>
                      <a:pt x="18290" y="6364"/>
                    </a:cubicBezTo>
                    <a:lnTo>
                      <a:pt x="19964" y="4690"/>
                    </a:lnTo>
                    <a:lnTo>
                      <a:pt x="16909" y="1636"/>
                    </a:lnTo>
                    <a:lnTo>
                      <a:pt x="15271" y="3274"/>
                    </a:lnTo>
                    <a:cubicBezTo>
                      <a:pt x="14561" y="2844"/>
                      <a:pt x="13785" y="2513"/>
                      <a:pt x="12960" y="2300"/>
                    </a:cubicBezTo>
                    <a:lnTo>
                      <a:pt x="12960" y="0"/>
                    </a:lnTo>
                    <a:lnTo>
                      <a:pt x="8640" y="0"/>
                    </a:lnTo>
                    <a:lnTo>
                      <a:pt x="8640" y="2300"/>
                    </a:lnTo>
                    <a:cubicBezTo>
                      <a:pt x="7815" y="2513"/>
                      <a:pt x="7039" y="2844"/>
                      <a:pt x="6329" y="3274"/>
                    </a:cubicBezTo>
                    <a:lnTo>
                      <a:pt x="4691" y="1636"/>
                    </a:lnTo>
                    <a:lnTo>
                      <a:pt x="1636" y="4690"/>
                    </a:lnTo>
                    <a:lnTo>
                      <a:pt x="3309" y="6364"/>
                    </a:lnTo>
                    <a:cubicBezTo>
                      <a:pt x="2905" y="7066"/>
                      <a:pt x="2601" y="7831"/>
                      <a:pt x="2407" y="8640"/>
                    </a:cubicBezTo>
                    <a:lnTo>
                      <a:pt x="0" y="8640"/>
                    </a:lnTo>
                    <a:lnTo>
                      <a:pt x="0" y="12960"/>
                    </a:lnTo>
                    <a:lnTo>
                      <a:pt x="2480" y="12960"/>
                    </a:lnTo>
                    <a:cubicBezTo>
                      <a:pt x="2694" y="13733"/>
                      <a:pt x="3010" y="14459"/>
                      <a:pt x="3417" y="15128"/>
                    </a:cubicBezTo>
                    <a:lnTo>
                      <a:pt x="1636" y="16910"/>
                    </a:lnTo>
                    <a:lnTo>
                      <a:pt x="4691" y="19964"/>
                    </a:lnTo>
                    <a:lnTo>
                      <a:pt x="6506" y="18148"/>
                    </a:lnTo>
                    <a:cubicBezTo>
                      <a:pt x="7168" y="18528"/>
                      <a:pt x="7884" y="18820"/>
                      <a:pt x="8640" y="19015"/>
                    </a:cubicBezTo>
                    <a:lnTo>
                      <a:pt x="8640" y="21600"/>
                    </a:lnTo>
                    <a:lnTo>
                      <a:pt x="12960" y="21600"/>
                    </a:lnTo>
                    <a:lnTo>
                      <a:pt x="12960" y="19015"/>
                    </a:lnTo>
                    <a:cubicBezTo>
                      <a:pt x="13717" y="18820"/>
                      <a:pt x="14432" y="18528"/>
                      <a:pt x="15094" y="18148"/>
                    </a:cubicBezTo>
                    <a:lnTo>
                      <a:pt x="16909" y="19964"/>
                    </a:lnTo>
                    <a:lnTo>
                      <a:pt x="19964" y="16910"/>
                    </a:lnTo>
                    <a:lnTo>
                      <a:pt x="18183" y="15128"/>
                    </a:lnTo>
                    <a:cubicBezTo>
                      <a:pt x="18589" y="14459"/>
                      <a:pt x="18907" y="13733"/>
                      <a:pt x="19120" y="12960"/>
                    </a:cubicBezTo>
                    <a:cubicBezTo>
                      <a:pt x="19120" y="12960"/>
                      <a:pt x="21600" y="12960"/>
                      <a:pt x="21600" y="12960"/>
                    </a:cubicBezTo>
                    <a:close/>
                    <a:moveTo>
                      <a:pt x="21600" y="1296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29716" name="Group 80"/>
            <p:cNvGrpSpPr>
              <a:grpSpLocks/>
            </p:cNvGrpSpPr>
            <p:nvPr/>
          </p:nvGrpSpPr>
          <p:grpSpPr bwMode="auto">
            <a:xfrm>
              <a:off x="6179" y="0"/>
              <a:ext cx="2753" cy="2155"/>
              <a:chOff x="-12" y="0"/>
              <a:chExt cx="2752" cy="2155"/>
            </a:xfrm>
          </p:grpSpPr>
          <p:sp>
            <p:nvSpPr>
              <p:cNvPr id="29722" name="Rectangle 76"/>
              <p:cNvSpPr>
                <a:spLocks/>
              </p:cNvSpPr>
              <p:nvPr/>
            </p:nvSpPr>
            <p:spPr bwMode="auto">
              <a:xfrm>
                <a:off x="-12" y="1699"/>
                <a:ext cx="2752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sz="1400" dirty="0" smtClean="0">
                    <a:solidFill>
                      <a:srgbClr val="FFFFFF"/>
                    </a:solidFill>
                    <a:latin typeface="Open Sans Light" charset="0"/>
                    <a:cs typeface="Open Sans Light" charset="0"/>
                    <a:sym typeface="Open Sans Light" charset="0"/>
                  </a:rPr>
                  <a:t>University support / Lecturer education / Industry standard </a:t>
                </a:r>
                <a:endParaRPr lang="en-US" sz="1400" dirty="0">
                  <a:solidFill>
                    <a:srgbClr val="FFFFFF"/>
                  </a:solidFill>
                  <a:latin typeface="Open Sans Light" charset="0"/>
                  <a:cs typeface="Open Sans Light" charset="0"/>
                  <a:sym typeface="Open Sans Light" charset="0"/>
                </a:endParaRPr>
              </a:p>
            </p:txBody>
          </p:sp>
          <p:grpSp>
            <p:nvGrpSpPr>
              <p:cNvPr id="29723" name="Group 79"/>
              <p:cNvGrpSpPr>
                <a:grpSpLocks/>
              </p:cNvGrpSpPr>
              <p:nvPr/>
            </p:nvGrpSpPr>
            <p:grpSpPr bwMode="auto">
              <a:xfrm>
                <a:off x="1134" y="0"/>
                <a:ext cx="478" cy="478"/>
                <a:chOff x="0" y="0"/>
                <a:chExt cx="477" cy="478"/>
              </a:xfrm>
            </p:grpSpPr>
            <p:sp>
              <p:nvSpPr>
                <p:cNvPr id="29724" name="AutoShape 77"/>
                <p:cNvSpPr>
                  <a:spLocks/>
                </p:cNvSpPr>
                <p:nvPr/>
              </p:nvSpPr>
              <p:spPr bwMode="auto">
                <a:xfrm>
                  <a:off x="168" y="0"/>
                  <a:ext cx="309" cy="311"/>
                </a:xfrm>
                <a:custGeom>
                  <a:avLst/>
                  <a:gdLst>
                    <a:gd name="T0" fmla="*/ 300 w 21391"/>
                    <a:gd name="T1" fmla="*/ 9 h 21600"/>
                    <a:gd name="T2" fmla="*/ 278 w 21391"/>
                    <a:gd name="T3" fmla="*/ 0 h 21600"/>
                    <a:gd name="T4" fmla="*/ 256 w 21391"/>
                    <a:gd name="T5" fmla="*/ 9 h 21600"/>
                    <a:gd name="T6" fmla="*/ 182 w 21391"/>
                    <a:gd name="T7" fmla="*/ 84 h 21600"/>
                    <a:gd name="T8" fmla="*/ 171 w 21391"/>
                    <a:gd name="T9" fmla="*/ 94 h 21600"/>
                    <a:gd name="T10" fmla="*/ 162 w 21391"/>
                    <a:gd name="T11" fmla="*/ 104 h 21600"/>
                    <a:gd name="T12" fmla="*/ 102 w 21391"/>
                    <a:gd name="T13" fmla="*/ 163 h 21600"/>
                    <a:gd name="T14" fmla="*/ 0 w 21391"/>
                    <a:gd name="T15" fmla="*/ 266 h 21600"/>
                    <a:gd name="T16" fmla="*/ 0 w 21391"/>
                    <a:gd name="T17" fmla="*/ 311 h 21600"/>
                    <a:gd name="T18" fmla="*/ 43 w 21391"/>
                    <a:gd name="T19" fmla="*/ 311 h 21600"/>
                    <a:gd name="T20" fmla="*/ 93 w 21391"/>
                    <a:gd name="T21" fmla="*/ 260 h 21600"/>
                    <a:gd name="T22" fmla="*/ 206 w 21391"/>
                    <a:gd name="T23" fmla="*/ 147 h 21600"/>
                    <a:gd name="T24" fmla="*/ 208 w 21391"/>
                    <a:gd name="T25" fmla="*/ 145 h 21600"/>
                    <a:gd name="T26" fmla="*/ 213 w 21391"/>
                    <a:gd name="T27" fmla="*/ 140 h 21600"/>
                    <a:gd name="T28" fmla="*/ 300 w 21391"/>
                    <a:gd name="T29" fmla="*/ 53 h 21600"/>
                    <a:gd name="T30" fmla="*/ 300 w 21391"/>
                    <a:gd name="T31" fmla="*/ 9 h 21600"/>
                    <a:gd name="T32" fmla="*/ 300 w 21391"/>
                    <a:gd name="T33" fmla="*/ 9 h 21600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21391" h="21600">
                      <a:moveTo>
                        <a:pt x="20763" y="631"/>
                      </a:moveTo>
                      <a:cubicBezTo>
                        <a:pt x="20344" y="211"/>
                        <a:pt x="19794" y="0"/>
                        <a:pt x="19246" y="0"/>
                      </a:cubicBezTo>
                      <a:cubicBezTo>
                        <a:pt x="18697" y="0"/>
                        <a:pt x="18149" y="211"/>
                        <a:pt x="17732" y="631"/>
                      </a:cubicBezTo>
                      <a:lnTo>
                        <a:pt x="12577" y="5820"/>
                      </a:lnTo>
                      <a:lnTo>
                        <a:pt x="11865" y="6537"/>
                      </a:lnTo>
                      <a:lnTo>
                        <a:pt x="11193" y="7216"/>
                      </a:lnTo>
                      <a:lnTo>
                        <a:pt x="7087" y="11350"/>
                      </a:lnTo>
                      <a:lnTo>
                        <a:pt x="0" y="18486"/>
                      </a:lnTo>
                      <a:lnTo>
                        <a:pt x="0" y="21600"/>
                      </a:lnTo>
                      <a:lnTo>
                        <a:pt x="2971" y="21600"/>
                      </a:lnTo>
                      <a:lnTo>
                        <a:pt x="6466" y="18079"/>
                      </a:lnTo>
                      <a:lnTo>
                        <a:pt x="14283" y="10208"/>
                      </a:lnTo>
                      <a:lnTo>
                        <a:pt x="14398" y="10092"/>
                      </a:lnTo>
                      <a:lnTo>
                        <a:pt x="14763" y="9724"/>
                      </a:lnTo>
                      <a:lnTo>
                        <a:pt x="20763" y="3682"/>
                      </a:lnTo>
                      <a:cubicBezTo>
                        <a:pt x="21600" y="2842"/>
                        <a:pt x="21600" y="1475"/>
                        <a:pt x="20763" y="631"/>
                      </a:cubicBezTo>
                      <a:close/>
                      <a:moveTo>
                        <a:pt x="20763" y="631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9725" name="AutoShape 78"/>
                <p:cNvSpPr>
                  <a:spLocks/>
                </p:cNvSpPr>
                <p:nvPr/>
              </p:nvSpPr>
              <p:spPr bwMode="auto">
                <a:xfrm>
                  <a:off x="0" y="84"/>
                  <a:ext cx="392" cy="394"/>
                </a:xfrm>
                <a:custGeom>
                  <a:avLst/>
                  <a:gdLst>
                    <a:gd name="T0" fmla="*/ 386 w 21600"/>
                    <a:gd name="T1" fmla="*/ 79 h 21600"/>
                    <a:gd name="T2" fmla="*/ 273 w 21600"/>
                    <a:gd name="T3" fmla="*/ 192 h 21600"/>
                    <a:gd name="T4" fmla="*/ 223 w 21600"/>
                    <a:gd name="T5" fmla="*/ 243 h 21600"/>
                    <a:gd name="T6" fmla="*/ 217 w 21600"/>
                    <a:gd name="T7" fmla="*/ 249 h 21600"/>
                    <a:gd name="T8" fmla="*/ 208 w 21600"/>
                    <a:gd name="T9" fmla="*/ 249 h 21600"/>
                    <a:gd name="T10" fmla="*/ 165 w 21600"/>
                    <a:gd name="T11" fmla="*/ 249 h 21600"/>
                    <a:gd name="T12" fmla="*/ 144 w 21600"/>
                    <a:gd name="T13" fmla="*/ 249 h 21600"/>
                    <a:gd name="T14" fmla="*/ 144 w 21600"/>
                    <a:gd name="T15" fmla="*/ 228 h 21600"/>
                    <a:gd name="T16" fmla="*/ 144 w 21600"/>
                    <a:gd name="T17" fmla="*/ 183 h 21600"/>
                    <a:gd name="T18" fmla="*/ 144 w 21600"/>
                    <a:gd name="T19" fmla="*/ 175 h 21600"/>
                    <a:gd name="T20" fmla="*/ 150 w 21600"/>
                    <a:gd name="T21" fmla="*/ 169 h 21600"/>
                    <a:gd name="T22" fmla="*/ 253 w 21600"/>
                    <a:gd name="T23" fmla="*/ 66 h 21600"/>
                    <a:gd name="T24" fmla="*/ 312 w 21600"/>
                    <a:gd name="T25" fmla="*/ 6 h 21600"/>
                    <a:gd name="T26" fmla="*/ 318 w 21600"/>
                    <a:gd name="T27" fmla="*/ 0 h 21600"/>
                    <a:gd name="T28" fmla="*/ 0 w 21600"/>
                    <a:gd name="T29" fmla="*/ 0 h 21600"/>
                    <a:gd name="T30" fmla="*/ 0 w 21600"/>
                    <a:gd name="T31" fmla="*/ 394 h 21600"/>
                    <a:gd name="T32" fmla="*/ 392 w 21600"/>
                    <a:gd name="T33" fmla="*/ 394 h 21600"/>
                    <a:gd name="T34" fmla="*/ 392 w 21600"/>
                    <a:gd name="T35" fmla="*/ 72 h 21600"/>
                    <a:gd name="T36" fmla="*/ 388 w 21600"/>
                    <a:gd name="T37" fmla="*/ 77 h 21600"/>
                    <a:gd name="T38" fmla="*/ 386 w 21600"/>
                    <a:gd name="T39" fmla="*/ 79 h 21600"/>
                    <a:gd name="T40" fmla="*/ 386 w 21600"/>
                    <a:gd name="T41" fmla="*/ 79 h 2160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1600" h="21600">
                      <a:moveTo>
                        <a:pt x="21268" y="4307"/>
                      </a:moveTo>
                      <a:lnTo>
                        <a:pt x="15047" y="10527"/>
                      </a:lnTo>
                      <a:lnTo>
                        <a:pt x="12264" y="13308"/>
                      </a:lnTo>
                      <a:lnTo>
                        <a:pt x="11930" y="13642"/>
                      </a:lnTo>
                      <a:lnTo>
                        <a:pt x="11460" y="13642"/>
                      </a:lnTo>
                      <a:lnTo>
                        <a:pt x="9096" y="13642"/>
                      </a:lnTo>
                      <a:lnTo>
                        <a:pt x="7959" y="13642"/>
                      </a:lnTo>
                      <a:lnTo>
                        <a:pt x="7959" y="12506"/>
                      </a:lnTo>
                      <a:lnTo>
                        <a:pt x="7959" y="10045"/>
                      </a:lnTo>
                      <a:lnTo>
                        <a:pt x="7959" y="9574"/>
                      </a:lnTo>
                      <a:lnTo>
                        <a:pt x="8291" y="9241"/>
                      </a:lnTo>
                      <a:lnTo>
                        <a:pt x="13932" y="3601"/>
                      </a:lnTo>
                      <a:lnTo>
                        <a:pt x="17200" y="333"/>
                      </a:lnTo>
                      <a:lnTo>
                        <a:pt x="17532" y="0"/>
                      </a:ln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3973"/>
                      </a:lnTo>
                      <a:lnTo>
                        <a:pt x="21357" y="4216"/>
                      </a:lnTo>
                      <a:cubicBezTo>
                        <a:pt x="21357" y="4216"/>
                        <a:pt x="21268" y="4307"/>
                        <a:pt x="21268" y="4307"/>
                      </a:cubicBezTo>
                      <a:close/>
                      <a:moveTo>
                        <a:pt x="21268" y="4307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9717" name="Group 85"/>
            <p:cNvGrpSpPr>
              <a:grpSpLocks/>
            </p:cNvGrpSpPr>
            <p:nvPr/>
          </p:nvGrpSpPr>
          <p:grpSpPr bwMode="auto">
            <a:xfrm>
              <a:off x="9259" y="34"/>
              <a:ext cx="2720" cy="2121"/>
              <a:chOff x="-40" y="0"/>
              <a:chExt cx="2720" cy="2121"/>
            </a:xfrm>
          </p:grpSpPr>
          <p:sp>
            <p:nvSpPr>
              <p:cNvPr id="29718" name="Rectangle 81"/>
              <p:cNvSpPr>
                <a:spLocks/>
              </p:cNvSpPr>
              <p:nvPr/>
            </p:nvSpPr>
            <p:spPr bwMode="auto">
              <a:xfrm>
                <a:off x="-40" y="1665"/>
                <a:ext cx="2720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sz="1400" dirty="0" smtClean="0">
                    <a:solidFill>
                      <a:srgbClr val="FFFFFF"/>
                    </a:solidFill>
                    <a:latin typeface="Open Sans Light" charset="0"/>
                    <a:cs typeface="Open Sans Light" charset="0"/>
                    <a:sym typeface="Open Sans Light" charset="0"/>
                  </a:rPr>
                  <a:t>Often locked-in materials (not all) / Often free</a:t>
                </a:r>
                <a:endParaRPr lang="en-US" sz="1400" dirty="0">
                  <a:solidFill>
                    <a:srgbClr val="FFFFFF"/>
                  </a:solidFill>
                  <a:latin typeface="Open Sans Light" charset="0"/>
                  <a:cs typeface="Open Sans Light" charset="0"/>
                  <a:sym typeface="Open Sans Light" charset="0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Open Sans Light" charset="0"/>
                  <a:cs typeface="Open Sans Light" charset="0"/>
                  <a:sym typeface="Open Sans Light" charset="0"/>
                </a:endParaRPr>
              </a:p>
            </p:txBody>
          </p:sp>
          <p:grpSp>
            <p:nvGrpSpPr>
              <p:cNvPr id="29719" name="Group 84"/>
              <p:cNvGrpSpPr>
                <a:grpSpLocks/>
              </p:cNvGrpSpPr>
              <p:nvPr/>
            </p:nvGrpSpPr>
            <p:grpSpPr bwMode="auto">
              <a:xfrm>
                <a:off x="1153" y="0"/>
                <a:ext cx="407" cy="445"/>
                <a:chOff x="0" y="0"/>
                <a:chExt cx="406" cy="445"/>
              </a:xfrm>
            </p:grpSpPr>
            <p:sp>
              <p:nvSpPr>
                <p:cNvPr id="29720" name="AutoShape 82"/>
                <p:cNvSpPr>
                  <a:spLocks/>
                </p:cNvSpPr>
                <p:nvPr/>
              </p:nvSpPr>
              <p:spPr bwMode="auto">
                <a:xfrm>
                  <a:off x="0" y="0"/>
                  <a:ext cx="406" cy="379"/>
                </a:xfrm>
                <a:custGeom>
                  <a:avLst/>
                  <a:gdLst>
                    <a:gd name="T0" fmla="*/ 347 w 21600"/>
                    <a:gd name="T1" fmla="*/ 304 h 21600"/>
                    <a:gd name="T2" fmla="*/ 347 w 21600"/>
                    <a:gd name="T3" fmla="*/ 168 h 21600"/>
                    <a:gd name="T4" fmla="*/ 228 w 21600"/>
                    <a:gd name="T5" fmla="*/ 28 h 21600"/>
                    <a:gd name="T6" fmla="*/ 228 w 21600"/>
                    <a:gd name="T7" fmla="*/ 17 h 21600"/>
                    <a:gd name="T8" fmla="*/ 211 w 21600"/>
                    <a:gd name="T9" fmla="*/ 0 h 21600"/>
                    <a:gd name="T10" fmla="*/ 195 w 21600"/>
                    <a:gd name="T11" fmla="*/ 0 h 21600"/>
                    <a:gd name="T12" fmla="*/ 178 w 21600"/>
                    <a:gd name="T13" fmla="*/ 17 h 21600"/>
                    <a:gd name="T14" fmla="*/ 178 w 21600"/>
                    <a:gd name="T15" fmla="*/ 28 h 21600"/>
                    <a:gd name="T16" fmla="*/ 59 w 21600"/>
                    <a:gd name="T17" fmla="*/ 168 h 21600"/>
                    <a:gd name="T18" fmla="*/ 59 w 21600"/>
                    <a:gd name="T19" fmla="*/ 304 h 21600"/>
                    <a:gd name="T20" fmla="*/ 0 w 21600"/>
                    <a:gd name="T21" fmla="*/ 352 h 21600"/>
                    <a:gd name="T22" fmla="*/ 0 w 21600"/>
                    <a:gd name="T23" fmla="*/ 379 h 21600"/>
                    <a:gd name="T24" fmla="*/ 406 w 21600"/>
                    <a:gd name="T25" fmla="*/ 379 h 21600"/>
                    <a:gd name="T26" fmla="*/ 406 w 21600"/>
                    <a:gd name="T27" fmla="*/ 352 h 21600"/>
                    <a:gd name="T28" fmla="*/ 347 w 21600"/>
                    <a:gd name="T29" fmla="*/ 304 h 21600"/>
                    <a:gd name="T30" fmla="*/ 347 w 21600"/>
                    <a:gd name="T31" fmla="*/ 304 h 2160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1600" h="21600">
                      <a:moveTo>
                        <a:pt x="18460" y="17316"/>
                      </a:moveTo>
                      <a:lnTo>
                        <a:pt x="18460" y="9601"/>
                      </a:lnTo>
                      <a:cubicBezTo>
                        <a:pt x="18460" y="5583"/>
                        <a:pt x="15735" y="2250"/>
                        <a:pt x="12149" y="1572"/>
                      </a:cubicBezTo>
                      <a:lnTo>
                        <a:pt x="12149" y="960"/>
                      </a:lnTo>
                      <a:cubicBezTo>
                        <a:pt x="12149" y="430"/>
                        <a:pt x="11747" y="0"/>
                        <a:pt x="11250" y="0"/>
                      </a:cubicBezTo>
                      <a:lnTo>
                        <a:pt x="10350" y="0"/>
                      </a:lnTo>
                      <a:cubicBezTo>
                        <a:pt x="9854" y="0"/>
                        <a:pt x="9450" y="430"/>
                        <a:pt x="9450" y="960"/>
                      </a:cubicBezTo>
                      <a:lnTo>
                        <a:pt x="9450" y="1576"/>
                      </a:lnTo>
                      <a:cubicBezTo>
                        <a:pt x="5874" y="2260"/>
                        <a:pt x="3158" y="5590"/>
                        <a:pt x="3158" y="9601"/>
                      </a:cubicBezTo>
                      <a:lnTo>
                        <a:pt x="3158" y="17316"/>
                      </a:lnTo>
                      <a:lnTo>
                        <a:pt x="0" y="20044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20044"/>
                      </a:lnTo>
                      <a:cubicBezTo>
                        <a:pt x="21600" y="20044"/>
                        <a:pt x="18460" y="17316"/>
                        <a:pt x="18460" y="17316"/>
                      </a:cubicBezTo>
                      <a:close/>
                      <a:moveTo>
                        <a:pt x="18460" y="17316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9721" name="AutoShape 83"/>
                <p:cNvSpPr>
                  <a:spLocks/>
                </p:cNvSpPr>
                <p:nvPr/>
              </p:nvSpPr>
              <p:spPr bwMode="auto">
                <a:xfrm>
                  <a:off x="167" y="402"/>
                  <a:ext cx="85" cy="43"/>
                </a:xfrm>
                <a:custGeom>
                  <a:avLst/>
                  <a:gdLst>
                    <a:gd name="T0" fmla="*/ 42 w 21600"/>
                    <a:gd name="T1" fmla="*/ 43 h 21600"/>
                    <a:gd name="T2" fmla="*/ 85 w 21600"/>
                    <a:gd name="T3" fmla="*/ 0 h 21600"/>
                    <a:gd name="T4" fmla="*/ 0 w 21600"/>
                    <a:gd name="T5" fmla="*/ 0 h 21600"/>
                    <a:gd name="T6" fmla="*/ 42 w 21600"/>
                    <a:gd name="T7" fmla="*/ 43 h 21600"/>
                    <a:gd name="T8" fmla="*/ 42 w 21600"/>
                    <a:gd name="T9" fmla="*/ 43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0800" y="21600"/>
                      </a:moveTo>
                      <a:cubicBezTo>
                        <a:pt x="16762" y="21600"/>
                        <a:pt x="21600" y="11935"/>
                        <a:pt x="21600" y="0"/>
                      </a:cubicBezTo>
                      <a:lnTo>
                        <a:pt x="0" y="0"/>
                      </a:lnTo>
                      <a:cubicBezTo>
                        <a:pt x="5" y="11935"/>
                        <a:pt x="4843" y="21600"/>
                        <a:pt x="10800" y="21600"/>
                      </a:cubicBezTo>
                      <a:close/>
                      <a:moveTo>
                        <a:pt x="10800" y="2160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27" name="Picture 2" descr="https://upload.wikimedia.org/wikipedia/commons/thumb/6/64/Cisco_logo.svg/500px-Cisco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79" y="813173"/>
            <a:ext cx="1935865" cy="102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42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heel spokes="1"/>
      </p:transition>
    </mc:Choice>
    <mc:Fallback xmlns="">
      <p:transition spd="slow">
        <p:wheel spokes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8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8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Rectangle 7"/>
          <p:cNvSpPr>
            <a:spLocks/>
          </p:cNvSpPr>
          <p:nvPr/>
        </p:nvSpPr>
        <p:spPr bwMode="auto">
          <a:xfrm>
            <a:off x="962025" y="359569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State of Art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004889" y="1047750"/>
            <a:ext cx="3724272" cy="3581400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4290" tIns="17145" rIns="34290" bIns="17145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4729163" y="1047750"/>
            <a:ext cx="3429000" cy="3581400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4290" tIns="17145" rIns="34290" bIns="17145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US"/>
          </a:p>
        </p:txBody>
      </p:sp>
      <p:sp>
        <p:nvSpPr>
          <p:cNvPr id="17409" name="Rectangle 1"/>
          <p:cNvSpPr>
            <a:spLocks/>
          </p:cNvSpPr>
          <p:nvPr/>
        </p:nvSpPr>
        <p:spPr bwMode="auto">
          <a:xfrm>
            <a:off x="1905000" y="1162050"/>
            <a:ext cx="5334000" cy="3352800"/>
          </a:xfrm>
          <a:prstGeom prst="rect">
            <a:avLst/>
          </a:prstGeom>
          <a:solidFill>
            <a:srgbClr val="009EAF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414" name="Rectangle 6"/>
          <p:cNvSpPr>
            <a:spLocks/>
          </p:cNvSpPr>
          <p:nvPr/>
        </p:nvSpPr>
        <p:spPr bwMode="auto">
          <a:xfrm>
            <a:off x="2133600" y="1658480"/>
            <a:ext cx="4876800" cy="2359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457200" indent="-457200" algn="l">
              <a:buFont typeface="Arial" charset="0"/>
              <a:buChar char="•"/>
            </a:pPr>
            <a:r>
              <a:rPr lang="en-US" sz="2200" dirty="0" smtClean="0">
                <a:solidFill>
                  <a:srgbClr val="FFFFFF"/>
                </a:solidFill>
                <a:latin typeface="Open Sans Light" charset="0"/>
                <a:cs typeface="Open Sans Light" charset="0"/>
                <a:sym typeface="Open Sans Light" charset="0"/>
              </a:rPr>
              <a:t>45 universities (technic, classical, economic, pedagogic, architect etc.)</a:t>
            </a:r>
          </a:p>
          <a:p>
            <a:pPr marL="457200" indent="-457200" algn="l">
              <a:buFont typeface="Arial" charset="0"/>
              <a:buChar char="•"/>
            </a:pPr>
            <a:r>
              <a:rPr lang="en-US" sz="2200" dirty="0" smtClean="0">
                <a:solidFill>
                  <a:srgbClr val="FFFFFF"/>
                </a:solidFill>
                <a:latin typeface="Open Sans Light" charset="0"/>
                <a:cs typeface="Open Sans Light" charset="0"/>
                <a:sym typeface="Open Sans Light" charset="0"/>
              </a:rPr>
              <a:t>Issues:</a:t>
            </a:r>
          </a:p>
          <a:p>
            <a:pPr marL="628650" lvl="1" indent="-457200" algn="l">
              <a:buFont typeface="Arial" charset="0"/>
              <a:buChar char="•"/>
            </a:pPr>
            <a:r>
              <a:rPr lang="en-US" sz="2200" dirty="0" smtClean="0">
                <a:solidFill>
                  <a:srgbClr val="FFFFFF"/>
                </a:solidFill>
                <a:latin typeface="Open Sans Light" charset="0"/>
                <a:cs typeface="Open Sans Light" charset="0"/>
                <a:sym typeface="Open Sans Light" charset="0"/>
              </a:rPr>
              <a:t>Programs / Materials</a:t>
            </a:r>
          </a:p>
          <a:p>
            <a:pPr marL="628650" lvl="1" indent="-457200" algn="l">
              <a:buFont typeface="Arial" charset="0"/>
              <a:buChar char="•"/>
            </a:pPr>
            <a:r>
              <a:rPr lang="en-US" sz="2200" dirty="0" smtClean="0">
                <a:solidFill>
                  <a:srgbClr val="FFFFFF"/>
                </a:solidFill>
                <a:latin typeface="Open Sans Light" charset="0"/>
                <a:cs typeface="Open Sans Light" charset="0"/>
                <a:sym typeface="Open Sans Light" charset="0"/>
              </a:rPr>
              <a:t>Technical equipment</a:t>
            </a:r>
          </a:p>
          <a:p>
            <a:pPr marL="628650" lvl="1" indent="-457200" algn="l">
              <a:buFont typeface="Arial" charset="0"/>
              <a:buChar char="•"/>
            </a:pPr>
            <a:r>
              <a:rPr lang="en-US" sz="2200" dirty="0" smtClean="0">
                <a:solidFill>
                  <a:srgbClr val="FFFFFF"/>
                </a:solidFill>
                <a:latin typeface="Open Sans Light" charset="0"/>
                <a:cs typeface="Open Sans Light" charset="0"/>
                <a:sym typeface="Open Sans Light" charset="0"/>
              </a:rPr>
              <a:t>Lecturers</a:t>
            </a:r>
          </a:p>
          <a:p>
            <a:pPr marL="628650" lvl="1" indent="-457200" algn="l">
              <a:buFont typeface="Arial" charset="0"/>
              <a:buChar char="•"/>
            </a:pPr>
            <a:r>
              <a:rPr lang="en-US" sz="2200" dirty="0" smtClean="0">
                <a:solidFill>
                  <a:srgbClr val="FFFFFF"/>
                </a:solidFill>
                <a:latin typeface="Open Sans Light" charset="0"/>
                <a:cs typeface="Open Sans Light" charset="0"/>
                <a:sym typeface="Open Sans Light" charset="0"/>
              </a:rPr>
              <a:t>Time</a:t>
            </a:r>
          </a:p>
          <a:p>
            <a:pPr marL="457200" indent="-457200" algn="l">
              <a:buFont typeface="Arial" charset="0"/>
              <a:buChar char="•"/>
            </a:pPr>
            <a:endParaRPr lang="en-US" sz="2200" dirty="0">
              <a:solidFill>
                <a:srgbClr val="FFFFF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105369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5" grpId="0"/>
      <p:bldP spid="2" grpId="0" animBg="1"/>
      <p:bldP spid="12" grpId="0" animBg="1"/>
      <p:bldP spid="17409" grpId="0" animBg="1"/>
      <p:bldP spid="174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7" name="Rectangle 17"/>
          <p:cNvSpPr>
            <a:spLocks/>
          </p:cNvSpPr>
          <p:nvPr/>
        </p:nvSpPr>
        <p:spPr bwMode="auto">
          <a:xfrm>
            <a:off x="962025" y="359569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Vendor </a:t>
            </a:r>
            <a:r>
              <a:rPr lang="mr-IN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–</a:t>
            </a:r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 Cisco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30762" name="Rectangle 42"/>
          <p:cNvSpPr>
            <a:spLocks/>
          </p:cNvSpPr>
          <p:nvPr/>
        </p:nvSpPr>
        <p:spPr bwMode="auto">
          <a:xfrm>
            <a:off x="1078295" y="812886"/>
            <a:ext cx="7144941" cy="3587949"/>
          </a:xfrm>
          <a:prstGeom prst="rect">
            <a:avLst/>
          </a:prstGeom>
          <a:solidFill>
            <a:srgbClr val="0070C0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37" y="965286"/>
            <a:ext cx="6133514" cy="3323815"/>
          </a:xfrm>
          <a:prstGeom prst="rect">
            <a:avLst/>
          </a:prstGeom>
        </p:spPr>
      </p:pic>
      <p:sp>
        <p:nvSpPr>
          <p:cNvPr id="6" name="Rectangle 7"/>
          <p:cNvSpPr>
            <a:spLocks/>
          </p:cNvSpPr>
          <p:nvPr/>
        </p:nvSpPr>
        <p:spPr bwMode="auto">
          <a:xfrm>
            <a:off x="1078295" y="4441501"/>
            <a:ext cx="7144941" cy="495659"/>
          </a:xfrm>
          <a:prstGeom prst="rect">
            <a:avLst/>
          </a:prstGeom>
          <a:solidFill>
            <a:srgbClr val="0070C0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Rectangle 10"/>
          <p:cNvSpPr>
            <a:spLocks/>
          </p:cNvSpPr>
          <p:nvPr/>
        </p:nvSpPr>
        <p:spPr bwMode="auto">
          <a:xfrm>
            <a:off x="1356489" y="4441502"/>
            <a:ext cx="5013128" cy="495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/>
          <a:p>
            <a:pPr algn="l">
              <a:lnSpc>
                <a:spcPct val="15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https://</a:t>
            </a:r>
            <a:r>
              <a:rPr lang="en-US" sz="2400" dirty="0" err="1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netacad.com</a:t>
            </a:r>
            <a:endParaRPr lang="en-US" sz="2400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72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 dir="d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0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7" grpId="0"/>
      <p:bldP spid="3076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7" name="Rectangle 17"/>
          <p:cNvSpPr>
            <a:spLocks/>
          </p:cNvSpPr>
          <p:nvPr/>
        </p:nvSpPr>
        <p:spPr bwMode="auto">
          <a:xfrm>
            <a:off x="962025" y="359569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Vendor </a:t>
            </a:r>
            <a:r>
              <a:rPr lang="mr-IN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–</a:t>
            </a:r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 Cisco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30762" name="Rectangle 42"/>
          <p:cNvSpPr>
            <a:spLocks/>
          </p:cNvSpPr>
          <p:nvPr/>
        </p:nvSpPr>
        <p:spPr bwMode="auto">
          <a:xfrm>
            <a:off x="1078295" y="812886"/>
            <a:ext cx="7144941" cy="3587949"/>
          </a:xfrm>
          <a:prstGeom prst="rect">
            <a:avLst/>
          </a:prstGeom>
          <a:solidFill>
            <a:srgbClr val="0070C0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7"/>
          <p:cNvSpPr>
            <a:spLocks/>
          </p:cNvSpPr>
          <p:nvPr/>
        </p:nvSpPr>
        <p:spPr bwMode="auto">
          <a:xfrm>
            <a:off x="1078295" y="4441501"/>
            <a:ext cx="7144941" cy="495659"/>
          </a:xfrm>
          <a:prstGeom prst="rect">
            <a:avLst/>
          </a:prstGeom>
          <a:solidFill>
            <a:srgbClr val="0070C0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Rectangle 10"/>
          <p:cNvSpPr>
            <a:spLocks/>
          </p:cNvSpPr>
          <p:nvPr/>
        </p:nvSpPr>
        <p:spPr bwMode="auto">
          <a:xfrm>
            <a:off x="1356488" y="4441502"/>
            <a:ext cx="5806311" cy="495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/>
          <a:p>
            <a:pPr algn="l">
              <a:lnSpc>
                <a:spcPct val="150000"/>
              </a:lnSpc>
            </a:pPr>
            <a:r>
              <a:rPr lang="en-US" sz="2400" dirty="0" err="1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Curiouser</a:t>
            </a:r>
            <a:r>
              <a:rPr lang="en-US" sz="2400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 and </a:t>
            </a:r>
            <a:r>
              <a:rPr lang="en-US" sz="2400" dirty="0" err="1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curiouser</a:t>
            </a:r>
            <a:r>
              <a:rPr lang="en-US" sz="2400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 </a:t>
            </a:r>
            <a:r>
              <a:rPr lang="de-DE" sz="2400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© Lewis Carroll</a:t>
            </a:r>
            <a:endParaRPr lang="en-US" sz="2400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083" y="3303566"/>
            <a:ext cx="3073791" cy="10342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49" y="952727"/>
            <a:ext cx="6671603" cy="228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6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 dir="d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0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7" grpId="0"/>
      <p:bldP spid="3076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9" name="Group 5"/>
          <p:cNvGrpSpPr>
            <a:grpSpLocks/>
          </p:cNvGrpSpPr>
          <p:nvPr/>
        </p:nvGrpSpPr>
        <p:grpSpPr bwMode="auto">
          <a:xfrm>
            <a:off x="1003697" y="2168723"/>
            <a:ext cx="7153275" cy="2462213"/>
            <a:chOff x="0" y="0"/>
            <a:chExt cx="12015" cy="4136"/>
          </a:xfrm>
        </p:grpSpPr>
        <p:sp>
          <p:nvSpPr>
            <p:cNvPr id="29780" name="Rectangle 1"/>
            <p:cNvSpPr>
              <a:spLocks/>
            </p:cNvSpPr>
            <p:nvPr/>
          </p:nvSpPr>
          <p:spPr bwMode="auto">
            <a:xfrm>
              <a:off x="0" y="0"/>
              <a:ext cx="2750" cy="4135"/>
            </a:xfrm>
            <a:prstGeom prst="rect">
              <a:avLst/>
            </a:prstGeom>
            <a:solidFill>
              <a:srgbClr val="DA542D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781" name="Rectangle 2"/>
            <p:cNvSpPr>
              <a:spLocks/>
            </p:cNvSpPr>
            <p:nvPr/>
          </p:nvSpPr>
          <p:spPr bwMode="auto">
            <a:xfrm>
              <a:off x="3091" y="0"/>
              <a:ext cx="2751" cy="4135"/>
            </a:xfrm>
            <a:prstGeom prst="rect">
              <a:avLst/>
            </a:prstGeom>
            <a:solidFill>
              <a:srgbClr val="009EAF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782" name="Rectangle 3"/>
            <p:cNvSpPr>
              <a:spLocks/>
            </p:cNvSpPr>
            <p:nvPr/>
          </p:nvSpPr>
          <p:spPr bwMode="auto">
            <a:xfrm>
              <a:off x="6184" y="0"/>
              <a:ext cx="2751" cy="4135"/>
            </a:xfrm>
            <a:prstGeom prst="rect">
              <a:avLst/>
            </a:prstGeom>
            <a:solidFill>
              <a:srgbClr val="00B050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783" name="Rectangle 4"/>
            <p:cNvSpPr>
              <a:spLocks/>
            </p:cNvSpPr>
            <p:nvPr/>
          </p:nvSpPr>
          <p:spPr bwMode="auto">
            <a:xfrm>
              <a:off x="9276" y="0"/>
              <a:ext cx="2739" cy="4136"/>
            </a:xfrm>
            <a:prstGeom prst="rect">
              <a:avLst/>
            </a:prstGeom>
            <a:solidFill>
              <a:srgbClr val="A300AA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754" name="Rectangle 10"/>
          <p:cNvSpPr>
            <a:spLocks/>
          </p:cNvSpPr>
          <p:nvPr/>
        </p:nvSpPr>
        <p:spPr bwMode="auto">
          <a:xfrm>
            <a:off x="962025" y="359569"/>
            <a:ext cx="658177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Vendor - IBM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grpSp>
        <p:nvGrpSpPr>
          <p:cNvPr id="31830" name="Group 86"/>
          <p:cNvGrpSpPr>
            <a:grpSpLocks/>
          </p:cNvGrpSpPr>
          <p:nvPr/>
        </p:nvGrpSpPr>
        <p:grpSpPr bwMode="auto">
          <a:xfrm>
            <a:off x="1003102" y="2419350"/>
            <a:ext cx="7130651" cy="1287036"/>
            <a:chOff x="2" y="0"/>
            <a:chExt cx="11977" cy="2160"/>
          </a:xfrm>
        </p:grpSpPr>
        <p:grpSp>
          <p:nvGrpSpPr>
            <p:cNvPr id="29714" name="Group 72"/>
            <p:cNvGrpSpPr>
              <a:grpSpLocks/>
            </p:cNvGrpSpPr>
            <p:nvPr/>
          </p:nvGrpSpPr>
          <p:grpSpPr bwMode="auto">
            <a:xfrm>
              <a:off x="2" y="27"/>
              <a:ext cx="2752" cy="2133"/>
              <a:chOff x="2" y="0"/>
              <a:chExt cx="2752" cy="2133"/>
            </a:xfrm>
          </p:grpSpPr>
          <p:sp>
            <p:nvSpPr>
              <p:cNvPr id="29728" name="Rectangle 68"/>
              <p:cNvSpPr>
                <a:spLocks/>
              </p:cNvSpPr>
              <p:nvPr/>
            </p:nvSpPr>
            <p:spPr bwMode="auto">
              <a:xfrm>
                <a:off x="2" y="1677"/>
                <a:ext cx="2752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sz="1400" dirty="0" smtClean="0">
                    <a:solidFill>
                      <a:srgbClr val="FFFFFF"/>
                    </a:solidFill>
                    <a:latin typeface="Open Sans Light" charset="0"/>
                    <a:cs typeface="Open Sans Light" charset="0"/>
                    <a:sym typeface="Open Sans Light" charset="0"/>
                  </a:rPr>
                  <a:t>Online / Offline</a:t>
                </a:r>
              </a:p>
              <a:p>
                <a:r>
                  <a:rPr lang="en-US" sz="1400" dirty="0" smtClean="0">
                    <a:solidFill>
                      <a:srgbClr val="FFFFFF"/>
                    </a:solidFill>
                    <a:latin typeface="Open Sans Light" charset="0"/>
                    <a:cs typeface="Open Sans Light" charset="0"/>
                    <a:sym typeface="Open Sans Light" charset="0"/>
                  </a:rPr>
                  <a:t>Academic / Commercial</a:t>
                </a:r>
                <a:endParaRPr lang="en-US" sz="1400" dirty="0">
                  <a:solidFill>
                    <a:srgbClr val="FFFFFF"/>
                  </a:solidFill>
                  <a:latin typeface="Open Sans Light" charset="0"/>
                  <a:cs typeface="Open Sans Light" charset="0"/>
                  <a:sym typeface="Open Sans Light" charset="0"/>
                </a:endParaRPr>
              </a:p>
            </p:txBody>
          </p:sp>
          <p:grpSp>
            <p:nvGrpSpPr>
              <p:cNvPr id="29729" name="Group 71"/>
              <p:cNvGrpSpPr>
                <a:grpSpLocks/>
              </p:cNvGrpSpPr>
              <p:nvPr/>
            </p:nvGrpSpPr>
            <p:grpSpPr bwMode="auto">
              <a:xfrm>
                <a:off x="996" y="0"/>
                <a:ext cx="516" cy="516"/>
                <a:chOff x="0" y="0"/>
                <a:chExt cx="516" cy="516"/>
              </a:xfrm>
            </p:grpSpPr>
            <p:sp>
              <p:nvSpPr>
                <p:cNvPr id="29730" name="AutoShape 69"/>
                <p:cNvSpPr>
                  <a:spLocks/>
                </p:cNvSpPr>
                <p:nvPr/>
              </p:nvSpPr>
              <p:spPr bwMode="auto">
                <a:xfrm>
                  <a:off x="0" y="0"/>
                  <a:ext cx="500" cy="321"/>
                </a:xfrm>
                <a:custGeom>
                  <a:avLst/>
                  <a:gdLst>
                    <a:gd name="T0" fmla="*/ 500 w 21600"/>
                    <a:gd name="T1" fmla="*/ 0 h 21600"/>
                    <a:gd name="T2" fmla="*/ 0 w 21600"/>
                    <a:gd name="T3" fmla="*/ 241 h 21600"/>
                    <a:gd name="T4" fmla="*/ 181 w 21600"/>
                    <a:gd name="T5" fmla="*/ 321 h 21600"/>
                    <a:gd name="T6" fmla="*/ 500 w 21600"/>
                    <a:gd name="T7" fmla="*/ 0 h 21600"/>
                    <a:gd name="T8" fmla="*/ 50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0"/>
                      </a:moveTo>
                      <a:lnTo>
                        <a:pt x="0" y="16226"/>
                      </a:lnTo>
                      <a:lnTo>
                        <a:pt x="7800" y="21600"/>
                      </a:lnTo>
                      <a:cubicBezTo>
                        <a:pt x="7800" y="21600"/>
                        <a:pt x="21600" y="0"/>
                        <a:pt x="21600" y="0"/>
                      </a:cubicBezTo>
                      <a:close/>
                      <a:moveTo>
                        <a:pt x="21600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9731" name="AutoShape 70"/>
                <p:cNvSpPr>
                  <a:spLocks/>
                </p:cNvSpPr>
                <p:nvPr/>
              </p:nvSpPr>
              <p:spPr bwMode="auto">
                <a:xfrm>
                  <a:off x="196" y="12"/>
                  <a:ext cx="320" cy="504"/>
                </a:xfrm>
                <a:custGeom>
                  <a:avLst/>
                  <a:gdLst>
                    <a:gd name="T0" fmla="*/ 0 w 21600"/>
                    <a:gd name="T1" fmla="*/ 321 h 21600"/>
                    <a:gd name="T2" fmla="*/ 91 w 21600"/>
                    <a:gd name="T3" fmla="*/ 504 h 21600"/>
                    <a:gd name="T4" fmla="*/ 320 w 21600"/>
                    <a:gd name="T5" fmla="*/ 0 h 21600"/>
                    <a:gd name="T6" fmla="*/ 0 w 21600"/>
                    <a:gd name="T7" fmla="*/ 321 h 21600"/>
                    <a:gd name="T8" fmla="*/ 0 w 21600"/>
                    <a:gd name="T9" fmla="*/ 321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13765"/>
                      </a:moveTo>
                      <a:lnTo>
                        <a:pt x="6109" y="21600"/>
                      </a:lnTo>
                      <a:lnTo>
                        <a:pt x="21600" y="0"/>
                      </a:lnTo>
                      <a:cubicBezTo>
                        <a:pt x="21600" y="0"/>
                        <a:pt x="0" y="13765"/>
                        <a:pt x="0" y="13765"/>
                      </a:cubicBezTo>
                      <a:close/>
                      <a:moveTo>
                        <a:pt x="0" y="13765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9715" name="Group 75"/>
            <p:cNvGrpSpPr>
              <a:grpSpLocks/>
            </p:cNvGrpSpPr>
            <p:nvPr/>
          </p:nvGrpSpPr>
          <p:grpSpPr bwMode="auto">
            <a:xfrm>
              <a:off x="3107" y="27"/>
              <a:ext cx="2634" cy="2133"/>
              <a:chOff x="0" y="0"/>
              <a:chExt cx="2634" cy="2133"/>
            </a:xfrm>
          </p:grpSpPr>
          <p:sp>
            <p:nvSpPr>
              <p:cNvPr id="29726" name="Rectangle 73"/>
              <p:cNvSpPr>
                <a:spLocks/>
              </p:cNvSpPr>
              <p:nvPr/>
            </p:nvSpPr>
            <p:spPr bwMode="auto">
              <a:xfrm>
                <a:off x="0" y="1677"/>
                <a:ext cx="2634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sz="1400" dirty="0" smtClean="0">
                    <a:solidFill>
                      <a:srgbClr val="FFFFFF"/>
                    </a:solidFill>
                    <a:latin typeface="Open Sans Light" charset="0"/>
                    <a:cs typeface="Open Sans Light" charset="0"/>
                    <a:sym typeface="Open Sans Light" charset="0"/>
                  </a:rPr>
                  <a:t>Self passed / Instructor led</a:t>
                </a:r>
                <a:endParaRPr lang="en-US" sz="1400" dirty="0">
                  <a:solidFill>
                    <a:srgbClr val="FFFFFF"/>
                  </a:solidFill>
                  <a:latin typeface="Open Sans Light" charset="0"/>
                  <a:cs typeface="Open Sans Light" charset="0"/>
                  <a:sym typeface="Open Sans Light" charset="0"/>
                </a:endParaRPr>
              </a:p>
            </p:txBody>
          </p:sp>
          <p:sp>
            <p:nvSpPr>
              <p:cNvPr id="29727" name="AutoShape 74"/>
              <p:cNvSpPr>
                <a:spLocks/>
              </p:cNvSpPr>
              <p:nvPr/>
            </p:nvSpPr>
            <p:spPr bwMode="auto">
              <a:xfrm>
                <a:off x="1137" y="0"/>
                <a:ext cx="478" cy="478"/>
              </a:xfrm>
              <a:custGeom>
                <a:avLst/>
                <a:gdLst>
                  <a:gd name="T0" fmla="*/ 239 w 21600"/>
                  <a:gd name="T1" fmla="*/ 306 h 21600"/>
                  <a:gd name="T2" fmla="*/ 172 w 21600"/>
                  <a:gd name="T3" fmla="*/ 239 h 21600"/>
                  <a:gd name="T4" fmla="*/ 239 w 21600"/>
                  <a:gd name="T5" fmla="*/ 172 h 21600"/>
                  <a:gd name="T6" fmla="*/ 306 w 21600"/>
                  <a:gd name="T7" fmla="*/ 239 h 21600"/>
                  <a:gd name="T8" fmla="*/ 239 w 21600"/>
                  <a:gd name="T9" fmla="*/ 306 h 21600"/>
                  <a:gd name="T10" fmla="*/ 478 w 21600"/>
                  <a:gd name="T11" fmla="*/ 287 h 21600"/>
                  <a:gd name="T12" fmla="*/ 478 w 21600"/>
                  <a:gd name="T13" fmla="*/ 191 h 21600"/>
                  <a:gd name="T14" fmla="*/ 425 w 21600"/>
                  <a:gd name="T15" fmla="*/ 191 h 21600"/>
                  <a:gd name="T16" fmla="*/ 405 w 21600"/>
                  <a:gd name="T17" fmla="*/ 141 h 21600"/>
                  <a:gd name="T18" fmla="*/ 442 w 21600"/>
                  <a:gd name="T19" fmla="*/ 104 h 21600"/>
                  <a:gd name="T20" fmla="*/ 374 w 21600"/>
                  <a:gd name="T21" fmla="*/ 36 h 21600"/>
                  <a:gd name="T22" fmla="*/ 338 w 21600"/>
                  <a:gd name="T23" fmla="*/ 72 h 21600"/>
                  <a:gd name="T24" fmla="*/ 287 w 21600"/>
                  <a:gd name="T25" fmla="*/ 51 h 21600"/>
                  <a:gd name="T26" fmla="*/ 287 w 21600"/>
                  <a:gd name="T27" fmla="*/ 0 h 21600"/>
                  <a:gd name="T28" fmla="*/ 191 w 21600"/>
                  <a:gd name="T29" fmla="*/ 0 h 21600"/>
                  <a:gd name="T30" fmla="*/ 191 w 21600"/>
                  <a:gd name="T31" fmla="*/ 51 h 21600"/>
                  <a:gd name="T32" fmla="*/ 140 w 21600"/>
                  <a:gd name="T33" fmla="*/ 72 h 21600"/>
                  <a:gd name="T34" fmla="*/ 104 w 21600"/>
                  <a:gd name="T35" fmla="*/ 36 h 21600"/>
                  <a:gd name="T36" fmla="*/ 36 w 21600"/>
                  <a:gd name="T37" fmla="*/ 104 h 21600"/>
                  <a:gd name="T38" fmla="*/ 73 w 21600"/>
                  <a:gd name="T39" fmla="*/ 141 h 21600"/>
                  <a:gd name="T40" fmla="*/ 53 w 21600"/>
                  <a:gd name="T41" fmla="*/ 191 h 21600"/>
                  <a:gd name="T42" fmla="*/ 0 w 21600"/>
                  <a:gd name="T43" fmla="*/ 191 h 21600"/>
                  <a:gd name="T44" fmla="*/ 0 w 21600"/>
                  <a:gd name="T45" fmla="*/ 287 h 21600"/>
                  <a:gd name="T46" fmla="*/ 55 w 21600"/>
                  <a:gd name="T47" fmla="*/ 287 h 21600"/>
                  <a:gd name="T48" fmla="*/ 76 w 21600"/>
                  <a:gd name="T49" fmla="*/ 335 h 21600"/>
                  <a:gd name="T50" fmla="*/ 36 w 21600"/>
                  <a:gd name="T51" fmla="*/ 374 h 21600"/>
                  <a:gd name="T52" fmla="*/ 104 w 21600"/>
                  <a:gd name="T53" fmla="*/ 442 h 21600"/>
                  <a:gd name="T54" fmla="*/ 144 w 21600"/>
                  <a:gd name="T55" fmla="*/ 402 h 21600"/>
                  <a:gd name="T56" fmla="*/ 191 w 21600"/>
                  <a:gd name="T57" fmla="*/ 421 h 21600"/>
                  <a:gd name="T58" fmla="*/ 191 w 21600"/>
                  <a:gd name="T59" fmla="*/ 478 h 21600"/>
                  <a:gd name="T60" fmla="*/ 287 w 21600"/>
                  <a:gd name="T61" fmla="*/ 478 h 21600"/>
                  <a:gd name="T62" fmla="*/ 287 w 21600"/>
                  <a:gd name="T63" fmla="*/ 421 h 21600"/>
                  <a:gd name="T64" fmla="*/ 334 w 21600"/>
                  <a:gd name="T65" fmla="*/ 402 h 21600"/>
                  <a:gd name="T66" fmla="*/ 374 w 21600"/>
                  <a:gd name="T67" fmla="*/ 442 h 21600"/>
                  <a:gd name="T68" fmla="*/ 442 w 21600"/>
                  <a:gd name="T69" fmla="*/ 374 h 21600"/>
                  <a:gd name="T70" fmla="*/ 402 w 21600"/>
                  <a:gd name="T71" fmla="*/ 335 h 21600"/>
                  <a:gd name="T72" fmla="*/ 423 w 21600"/>
                  <a:gd name="T73" fmla="*/ 287 h 21600"/>
                  <a:gd name="T74" fmla="*/ 478 w 21600"/>
                  <a:gd name="T75" fmla="*/ 287 h 21600"/>
                  <a:gd name="T76" fmla="*/ 478 w 21600"/>
                  <a:gd name="T77" fmla="*/ 287 h 2160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1600" h="21600">
                    <a:moveTo>
                      <a:pt x="10800" y="13825"/>
                    </a:moveTo>
                    <a:cubicBezTo>
                      <a:pt x="9129" y="13825"/>
                      <a:pt x="7776" y="12470"/>
                      <a:pt x="7776" y="10800"/>
                    </a:cubicBezTo>
                    <a:cubicBezTo>
                      <a:pt x="7776" y="9129"/>
                      <a:pt x="9129" y="7775"/>
                      <a:pt x="10800" y="7775"/>
                    </a:cubicBezTo>
                    <a:cubicBezTo>
                      <a:pt x="12471" y="7775"/>
                      <a:pt x="13824" y="9129"/>
                      <a:pt x="13824" y="10800"/>
                    </a:cubicBezTo>
                    <a:cubicBezTo>
                      <a:pt x="13824" y="12470"/>
                      <a:pt x="12471" y="13825"/>
                      <a:pt x="10800" y="13825"/>
                    </a:cubicBezTo>
                    <a:close/>
                    <a:moveTo>
                      <a:pt x="21600" y="12960"/>
                    </a:moveTo>
                    <a:lnTo>
                      <a:pt x="21600" y="8640"/>
                    </a:lnTo>
                    <a:lnTo>
                      <a:pt x="19194" y="8640"/>
                    </a:lnTo>
                    <a:cubicBezTo>
                      <a:pt x="18999" y="7831"/>
                      <a:pt x="18695" y="7066"/>
                      <a:pt x="18290" y="6364"/>
                    </a:cubicBezTo>
                    <a:lnTo>
                      <a:pt x="19964" y="4690"/>
                    </a:lnTo>
                    <a:lnTo>
                      <a:pt x="16909" y="1636"/>
                    </a:lnTo>
                    <a:lnTo>
                      <a:pt x="15271" y="3274"/>
                    </a:lnTo>
                    <a:cubicBezTo>
                      <a:pt x="14561" y="2844"/>
                      <a:pt x="13785" y="2513"/>
                      <a:pt x="12960" y="2300"/>
                    </a:cubicBezTo>
                    <a:lnTo>
                      <a:pt x="12960" y="0"/>
                    </a:lnTo>
                    <a:lnTo>
                      <a:pt x="8640" y="0"/>
                    </a:lnTo>
                    <a:lnTo>
                      <a:pt x="8640" y="2300"/>
                    </a:lnTo>
                    <a:cubicBezTo>
                      <a:pt x="7815" y="2513"/>
                      <a:pt x="7039" y="2844"/>
                      <a:pt x="6329" y="3274"/>
                    </a:cubicBezTo>
                    <a:lnTo>
                      <a:pt x="4691" y="1636"/>
                    </a:lnTo>
                    <a:lnTo>
                      <a:pt x="1636" y="4690"/>
                    </a:lnTo>
                    <a:lnTo>
                      <a:pt x="3309" y="6364"/>
                    </a:lnTo>
                    <a:cubicBezTo>
                      <a:pt x="2905" y="7066"/>
                      <a:pt x="2601" y="7831"/>
                      <a:pt x="2407" y="8640"/>
                    </a:cubicBezTo>
                    <a:lnTo>
                      <a:pt x="0" y="8640"/>
                    </a:lnTo>
                    <a:lnTo>
                      <a:pt x="0" y="12960"/>
                    </a:lnTo>
                    <a:lnTo>
                      <a:pt x="2480" y="12960"/>
                    </a:lnTo>
                    <a:cubicBezTo>
                      <a:pt x="2694" y="13733"/>
                      <a:pt x="3010" y="14459"/>
                      <a:pt x="3417" y="15128"/>
                    </a:cubicBezTo>
                    <a:lnTo>
                      <a:pt x="1636" y="16910"/>
                    </a:lnTo>
                    <a:lnTo>
                      <a:pt x="4691" y="19964"/>
                    </a:lnTo>
                    <a:lnTo>
                      <a:pt x="6506" y="18148"/>
                    </a:lnTo>
                    <a:cubicBezTo>
                      <a:pt x="7168" y="18528"/>
                      <a:pt x="7884" y="18820"/>
                      <a:pt x="8640" y="19015"/>
                    </a:cubicBezTo>
                    <a:lnTo>
                      <a:pt x="8640" y="21600"/>
                    </a:lnTo>
                    <a:lnTo>
                      <a:pt x="12960" y="21600"/>
                    </a:lnTo>
                    <a:lnTo>
                      <a:pt x="12960" y="19015"/>
                    </a:lnTo>
                    <a:cubicBezTo>
                      <a:pt x="13717" y="18820"/>
                      <a:pt x="14432" y="18528"/>
                      <a:pt x="15094" y="18148"/>
                    </a:cubicBezTo>
                    <a:lnTo>
                      <a:pt x="16909" y="19964"/>
                    </a:lnTo>
                    <a:lnTo>
                      <a:pt x="19964" y="16910"/>
                    </a:lnTo>
                    <a:lnTo>
                      <a:pt x="18183" y="15128"/>
                    </a:lnTo>
                    <a:cubicBezTo>
                      <a:pt x="18589" y="14459"/>
                      <a:pt x="18907" y="13733"/>
                      <a:pt x="19120" y="12960"/>
                    </a:cubicBezTo>
                    <a:cubicBezTo>
                      <a:pt x="19120" y="12960"/>
                      <a:pt x="21600" y="12960"/>
                      <a:pt x="21600" y="12960"/>
                    </a:cubicBezTo>
                    <a:close/>
                    <a:moveTo>
                      <a:pt x="21600" y="1296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29716" name="Group 80"/>
            <p:cNvGrpSpPr>
              <a:grpSpLocks/>
            </p:cNvGrpSpPr>
            <p:nvPr/>
          </p:nvGrpSpPr>
          <p:grpSpPr bwMode="auto">
            <a:xfrm>
              <a:off x="6179" y="0"/>
              <a:ext cx="2753" cy="2155"/>
              <a:chOff x="-12" y="0"/>
              <a:chExt cx="2752" cy="2155"/>
            </a:xfrm>
          </p:grpSpPr>
          <p:sp>
            <p:nvSpPr>
              <p:cNvPr id="29722" name="Rectangle 76"/>
              <p:cNvSpPr>
                <a:spLocks/>
              </p:cNvSpPr>
              <p:nvPr/>
            </p:nvSpPr>
            <p:spPr bwMode="auto">
              <a:xfrm>
                <a:off x="-12" y="1699"/>
                <a:ext cx="2752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sz="1400" dirty="0" smtClean="0">
                    <a:solidFill>
                      <a:srgbClr val="FFFFFF"/>
                    </a:solidFill>
                    <a:latin typeface="Open Sans Light" charset="0"/>
                    <a:cs typeface="Open Sans Light" charset="0"/>
                    <a:sym typeface="Open Sans Light" charset="0"/>
                  </a:rPr>
                  <a:t>University support / Licensing / Courses </a:t>
                </a:r>
                <a:endParaRPr lang="en-US" sz="1400" dirty="0">
                  <a:solidFill>
                    <a:srgbClr val="FFFFFF"/>
                  </a:solidFill>
                  <a:latin typeface="Open Sans Light" charset="0"/>
                  <a:cs typeface="Open Sans Light" charset="0"/>
                  <a:sym typeface="Open Sans Light" charset="0"/>
                </a:endParaRPr>
              </a:p>
            </p:txBody>
          </p:sp>
          <p:grpSp>
            <p:nvGrpSpPr>
              <p:cNvPr id="29723" name="Group 79"/>
              <p:cNvGrpSpPr>
                <a:grpSpLocks/>
              </p:cNvGrpSpPr>
              <p:nvPr/>
            </p:nvGrpSpPr>
            <p:grpSpPr bwMode="auto">
              <a:xfrm>
                <a:off x="1134" y="0"/>
                <a:ext cx="478" cy="478"/>
                <a:chOff x="0" y="0"/>
                <a:chExt cx="477" cy="478"/>
              </a:xfrm>
            </p:grpSpPr>
            <p:sp>
              <p:nvSpPr>
                <p:cNvPr id="29724" name="AutoShape 77"/>
                <p:cNvSpPr>
                  <a:spLocks/>
                </p:cNvSpPr>
                <p:nvPr/>
              </p:nvSpPr>
              <p:spPr bwMode="auto">
                <a:xfrm>
                  <a:off x="168" y="0"/>
                  <a:ext cx="309" cy="311"/>
                </a:xfrm>
                <a:custGeom>
                  <a:avLst/>
                  <a:gdLst>
                    <a:gd name="T0" fmla="*/ 300 w 21391"/>
                    <a:gd name="T1" fmla="*/ 9 h 21600"/>
                    <a:gd name="T2" fmla="*/ 278 w 21391"/>
                    <a:gd name="T3" fmla="*/ 0 h 21600"/>
                    <a:gd name="T4" fmla="*/ 256 w 21391"/>
                    <a:gd name="T5" fmla="*/ 9 h 21600"/>
                    <a:gd name="T6" fmla="*/ 182 w 21391"/>
                    <a:gd name="T7" fmla="*/ 84 h 21600"/>
                    <a:gd name="T8" fmla="*/ 171 w 21391"/>
                    <a:gd name="T9" fmla="*/ 94 h 21600"/>
                    <a:gd name="T10" fmla="*/ 162 w 21391"/>
                    <a:gd name="T11" fmla="*/ 104 h 21600"/>
                    <a:gd name="T12" fmla="*/ 102 w 21391"/>
                    <a:gd name="T13" fmla="*/ 163 h 21600"/>
                    <a:gd name="T14" fmla="*/ 0 w 21391"/>
                    <a:gd name="T15" fmla="*/ 266 h 21600"/>
                    <a:gd name="T16" fmla="*/ 0 w 21391"/>
                    <a:gd name="T17" fmla="*/ 311 h 21600"/>
                    <a:gd name="T18" fmla="*/ 43 w 21391"/>
                    <a:gd name="T19" fmla="*/ 311 h 21600"/>
                    <a:gd name="T20" fmla="*/ 93 w 21391"/>
                    <a:gd name="T21" fmla="*/ 260 h 21600"/>
                    <a:gd name="T22" fmla="*/ 206 w 21391"/>
                    <a:gd name="T23" fmla="*/ 147 h 21600"/>
                    <a:gd name="T24" fmla="*/ 208 w 21391"/>
                    <a:gd name="T25" fmla="*/ 145 h 21600"/>
                    <a:gd name="T26" fmla="*/ 213 w 21391"/>
                    <a:gd name="T27" fmla="*/ 140 h 21600"/>
                    <a:gd name="T28" fmla="*/ 300 w 21391"/>
                    <a:gd name="T29" fmla="*/ 53 h 21600"/>
                    <a:gd name="T30" fmla="*/ 300 w 21391"/>
                    <a:gd name="T31" fmla="*/ 9 h 21600"/>
                    <a:gd name="T32" fmla="*/ 300 w 21391"/>
                    <a:gd name="T33" fmla="*/ 9 h 21600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21391" h="21600">
                      <a:moveTo>
                        <a:pt x="20763" y="631"/>
                      </a:moveTo>
                      <a:cubicBezTo>
                        <a:pt x="20344" y="211"/>
                        <a:pt x="19794" y="0"/>
                        <a:pt x="19246" y="0"/>
                      </a:cubicBezTo>
                      <a:cubicBezTo>
                        <a:pt x="18697" y="0"/>
                        <a:pt x="18149" y="211"/>
                        <a:pt x="17732" y="631"/>
                      </a:cubicBezTo>
                      <a:lnTo>
                        <a:pt x="12577" y="5820"/>
                      </a:lnTo>
                      <a:lnTo>
                        <a:pt x="11865" y="6537"/>
                      </a:lnTo>
                      <a:lnTo>
                        <a:pt x="11193" y="7216"/>
                      </a:lnTo>
                      <a:lnTo>
                        <a:pt x="7087" y="11350"/>
                      </a:lnTo>
                      <a:lnTo>
                        <a:pt x="0" y="18486"/>
                      </a:lnTo>
                      <a:lnTo>
                        <a:pt x="0" y="21600"/>
                      </a:lnTo>
                      <a:lnTo>
                        <a:pt x="2971" y="21600"/>
                      </a:lnTo>
                      <a:lnTo>
                        <a:pt x="6466" y="18079"/>
                      </a:lnTo>
                      <a:lnTo>
                        <a:pt x="14283" y="10208"/>
                      </a:lnTo>
                      <a:lnTo>
                        <a:pt x="14398" y="10092"/>
                      </a:lnTo>
                      <a:lnTo>
                        <a:pt x="14763" y="9724"/>
                      </a:lnTo>
                      <a:lnTo>
                        <a:pt x="20763" y="3682"/>
                      </a:lnTo>
                      <a:cubicBezTo>
                        <a:pt x="21600" y="2842"/>
                        <a:pt x="21600" y="1475"/>
                        <a:pt x="20763" y="631"/>
                      </a:cubicBezTo>
                      <a:close/>
                      <a:moveTo>
                        <a:pt x="20763" y="631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9725" name="AutoShape 78"/>
                <p:cNvSpPr>
                  <a:spLocks/>
                </p:cNvSpPr>
                <p:nvPr/>
              </p:nvSpPr>
              <p:spPr bwMode="auto">
                <a:xfrm>
                  <a:off x="0" y="84"/>
                  <a:ext cx="392" cy="394"/>
                </a:xfrm>
                <a:custGeom>
                  <a:avLst/>
                  <a:gdLst>
                    <a:gd name="T0" fmla="*/ 386 w 21600"/>
                    <a:gd name="T1" fmla="*/ 79 h 21600"/>
                    <a:gd name="T2" fmla="*/ 273 w 21600"/>
                    <a:gd name="T3" fmla="*/ 192 h 21600"/>
                    <a:gd name="T4" fmla="*/ 223 w 21600"/>
                    <a:gd name="T5" fmla="*/ 243 h 21600"/>
                    <a:gd name="T6" fmla="*/ 217 w 21600"/>
                    <a:gd name="T7" fmla="*/ 249 h 21600"/>
                    <a:gd name="T8" fmla="*/ 208 w 21600"/>
                    <a:gd name="T9" fmla="*/ 249 h 21600"/>
                    <a:gd name="T10" fmla="*/ 165 w 21600"/>
                    <a:gd name="T11" fmla="*/ 249 h 21600"/>
                    <a:gd name="T12" fmla="*/ 144 w 21600"/>
                    <a:gd name="T13" fmla="*/ 249 h 21600"/>
                    <a:gd name="T14" fmla="*/ 144 w 21600"/>
                    <a:gd name="T15" fmla="*/ 228 h 21600"/>
                    <a:gd name="T16" fmla="*/ 144 w 21600"/>
                    <a:gd name="T17" fmla="*/ 183 h 21600"/>
                    <a:gd name="T18" fmla="*/ 144 w 21600"/>
                    <a:gd name="T19" fmla="*/ 175 h 21600"/>
                    <a:gd name="T20" fmla="*/ 150 w 21600"/>
                    <a:gd name="T21" fmla="*/ 169 h 21600"/>
                    <a:gd name="T22" fmla="*/ 253 w 21600"/>
                    <a:gd name="T23" fmla="*/ 66 h 21600"/>
                    <a:gd name="T24" fmla="*/ 312 w 21600"/>
                    <a:gd name="T25" fmla="*/ 6 h 21600"/>
                    <a:gd name="T26" fmla="*/ 318 w 21600"/>
                    <a:gd name="T27" fmla="*/ 0 h 21600"/>
                    <a:gd name="T28" fmla="*/ 0 w 21600"/>
                    <a:gd name="T29" fmla="*/ 0 h 21600"/>
                    <a:gd name="T30" fmla="*/ 0 w 21600"/>
                    <a:gd name="T31" fmla="*/ 394 h 21600"/>
                    <a:gd name="T32" fmla="*/ 392 w 21600"/>
                    <a:gd name="T33" fmla="*/ 394 h 21600"/>
                    <a:gd name="T34" fmla="*/ 392 w 21600"/>
                    <a:gd name="T35" fmla="*/ 72 h 21600"/>
                    <a:gd name="T36" fmla="*/ 388 w 21600"/>
                    <a:gd name="T37" fmla="*/ 77 h 21600"/>
                    <a:gd name="T38" fmla="*/ 386 w 21600"/>
                    <a:gd name="T39" fmla="*/ 79 h 21600"/>
                    <a:gd name="T40" fmla="*/ 386 w 21600"/>
                    <a:gd name="T41" fmla="*/ 79 h 2160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1600" h="21600">
                      <a:moveTo>
                        <a:pt x="21268" y="4307"/>
                      </a:moveTo>
                      <a:lnTo>
                        <a:pt x="15047" y="10527"/>
                      </a:lnTo>
                      <a:lnTo>
                        <a:pt x="12264" y="13308"/>
                      </a:lnTo>
                      <a:lnTo>
                        <a:pt x="11930" y="13642"/>
                      </a:lnTo>
                      <a:lnTo>
                        <a:pt x="11460" y="13642"/>
                      </a:lnTo>
                      <a:lnTo>
                        <a:pt x="9096" y="13642"/>
                      </a:lnTo>
                      <a:lnTo>
                        <a:pt x="7959" y="13642"/>
                      </a:lnTo>
                      <a:lnTo>
                        <a:pt x="7959" y="12506"/>
                      </a:lnTo>
                      <a:lnTo>
                        <a:pt x="7959" y="10045"/>
                      </a:lnTo>
                      <a:lnTo>
                        <a:pt x="7959" y="9574"/>
                      </a:lnTo>
                      <a:lnTo>
                        <a:pt x="8291" y="9241"/>
                      </a:lnTo>
                      <a:lnTo>
                        <a:pt x="13932" y="3601"/>
                      </a:lnTo>
                      <a:lnTo>
                        <a:pt x="17200" y="333"/>
                      </a:lnTo>
                      <a:lnTo>
                        <a:pt x="17532" y="0"/>
                      </a:ln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3973"/>
                      </a:lnTo>
                      <a:lnTo>
                        <a:pt x="21357" y="4216"/>
                      </a:lnTo>
                      <a:cubicBezTo>
                        <a:pt x="21357" y="4216"/>
                        <a:pt x="21268" y="4307"/>
                        <a:pt x="21268" y="4307"/>
                      </a:cubicBezTo>
                      <a:close/>
                      <a:moveTo>
                        <a:pt x="21268" y="4307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9717" name="Group 85"/>
            <p:cNvGrpSpPr>
              <a:grpSpLocks/>
            </p:cNvGrpSpPr>
            <p:nvPr/>
          </p:nvGrpSpPr>
          <p:grpSpPr bwMode="auto">
            <a:xfrm>
              <a:off x="9259" y="34"/>
              <a:ext cx="2720" cy="2121"/>
              <a:chOff x="-40" y="0"/>
              <a:chExt cx="2720" cy="2121"/>
            </a:xfrm>
          </p:grpSpPr>
          <p:sp>
            <p:nvSpPr>
              <p:cNvPr id="29718" name="Rectangle 81"/>
              <p:cNvSpPr>
                <a:spLocks/>
              </p:cNvSpPr>
              <p:nvPr/>
            </p:nvSpPr>
            <p:spPr bwMode="auto">
              <a:xfrm>
                <a:off x="-40" y="1665"/>
                <a:ext cx="2720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sz="1400" dirty="0" smtClean="0">
                    <a:solidFill>
                      <a:srgbClr val="FFFFFF"/>
                    </a:solidFill>
                    <a:latin typeface="Open Sans Light" charset="0"/>
                    <a:cs typeface="Open Sans Light" charset="0"/>
                    <a:sym typeface="Open Sans Light" charset="0"/>
                  </a:rPr>
                  <a:t>Often locked-in materials</a:t>
                </a:r>
                <a:endParaRPr lang="en-US" sz="1400" dirty="0">
                  <a:solidFill>
                    <a:srgbClr val="FFFFFF"/>
                  </a:solidFill>
                  <a:latin typeface="Open Sans Light" charset="0"/>
                  <a:cs typeface="Open Sans Light" charset="0"/>
                  <a:sym typeface="Open Sans Light" charset="0"/>
                </a:endParaRPr>
              </a:p>
              <a:p>
                <a:endParaRPr lang="en-US" sz="1400" dirty="0">
                  <a:solidFill>
                    <a:srgbClr val="FFFFFF"/>
                  </a:solidFill>
                  <a:latin typeface="Open Sans Light" charset="0"/>
                  <a:cs typeface="Open Sans Light" charset="0"/>
                  <a:sym typeface="Open Sans Light" charset="0"/>
                </a:endParaRPr>
              </a:p>
            </p:txBody>
          </p:sp>
          <p:grpSp>
            <p:nvGrpSpPr>
              <p:cNvPr id="29719" name="Group 84"/>
              <p:cNvGrpSpPr>
                <a:grpSpLocks/>
              </p:cNvGrpSpPr>
              <p:nvPr/>
            </p:nvGrpSpPr>
            <p:grpSpPr bwMode="auto">
              <a:xfrm>
                <a:off x="1153" y="0"/>
                <a:ext cx="407" cy="445"/>
                <a:chOff x="0" y="0"/>
                <a:chExt cx="406" cy="445"/>
              </a:xfrm>
            </p:grpSpPr>
            <p:sp>
              <p:nvSpPr>
                <p:cNvPr id="29720" name="AutoShape 82"/>
                <p:cNvSpPr>
                  <a:spLocks/>
                </p:cNvSpPr>
                <p:nvPr/>
              </p:nvSpPr>
              <p:spPr bwMode="auto">
                <a:xfrm>
                  <a:off x="0" y="0"/>
                  <a:ext cx="406" cy="379"/>
                </a:xfrm>
                <a:custGeom>
                  <a:avLst/>
                  <a:gdLst>
                    <a:gd name="T0" fmla="*/ 347 w 21600"/>
                    <a:gd name="T1" fmla="*/ 304 h 21600"/>
                    <a:gd name="T2" fmla="*/ 347 w 21600"/>
                    <a:gd name="T3" fmla="*/ 168 h 21600"/>
                    <a:gd name="T4" fmla="*/ 228 w 21600"/>
                    <a:gd name="T5" fmla="*/ 28 h 21600"/>
                    <a:gd name="T6" fmla="*/ 228 w 21600"/>
                    <a:gd name="T7" fmla="*/ 17 h 21600"/>
                    <a:gd name="T8" fmla="*/ 211 w 21600"/>
                    <a:gd name="T9" fmla="*/ 0 h 21600"/>
                    <a:gd name="T10" fmla="*/ 195 w 21600"/>
                    <a:gd name="T11" fmla="*/ 0 h 21600"/>
                    <a:gd name="T12" fmla="*/ 178 w 21600"/>
                    <a:gd name="T13" fmla="*/ 17 h 21600"/>
                    <a:gd name="T14" fmla="*/ 178 w 21600"/>
                    <a:gd name="T15" fmla="*/ 28 h 21600"/>
                    <a:gd name="T16" fmla="*/ 59 w 21600"/>
                    <a:gd name="T17" fmla="*/ 168 h 21600"/>
                    <a:gd name="T18" fmla="*/ 59 w 21600"/>
                    <a:gd name="T19" fmla="*/ 304 h 21600"/>
                    <a:gd name="T20" fmla="*/ 0 w 21600"/>
                    <a:gd name="T21" fmla="*/ 352 h 21600"/>
                    <a:gd name="T22" fmla="*/ 0 w 21600"/>
                    <a:gd name="T23" fmla="*/ 379 h 21600"/>
                    <a:gd name="T24" fmla="*/ 406 w 21600"/>
                    <a:gd name="T25" fmla="*/ 379 h 21600"/>
                    <a:gd name="T26" fmla="*/ 406 w 21600"/>
                    <a:gd name="T27" fmla="*/ 352 h 21600"/>
                    <a:gd name="T28" fmla="*/ 347 w 21600"/>
                    <a:gd name="T29" fmla="*/ 304 h 21600"/>
                    <a:gd name="T30" fmla="*/ 347 w 21600"/>
                    <a:gd name="T31" fmla="*/ 304 h 2160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1600" h="21600">
                      <a:moveTo>
                        <a:pt x="18460" y="17316"/>
                      </a:moveTo>
                      <a:lnTo>
                        <a:pt x="18460" y="9601"/>
                      </a:lnTo>
                      <a:cubicBezTo>
                        <a:pt x="18460" y="5583"/>
                        <a:pt x="15735" y="2250"/>
                        <a:pt x="12149" y="1572"/>
                      </a:cubicBezTo>
                      <a:lnTo>
                        <a:pt x="12149" y="960"/>
                      </a:lnTo>
                      <a:cubicBezTo>
                        <a:pt x="12149" y="430"/>
                        <a:pt x="11747" y="0"/>
                        <a:pt x="11250" y="0"/>
                      </a:cubicBezTo>
                      <a:lnTo>
                        <a:pt x="10350" y="0"/>
                      </a:lnTo>
                      <a:cubicBezTo>
                        <a:pt x="9854" y="0"/>
                        <a:pt x="9450" y="430"/>
                        <a:pt x="9450" y="960"/>
                      </a:cubicBezTo>
                      <a:lnTo>
                        <a:pt x="9450" y="1576"/>
                      </a:lnTo>
                      <a:cubicBezTo>
                        <a:pt x="5874" y="2260"/>
                        <a:pt x="3158" y="5590"/>
                        <a:pt x="3158" y="9601"/>
                      </a:cubicBezTo>
                      <a:lnTo>
                        <a:pt x="3158" y="17316"/>
                      </a:lnTo>
                      <a:lnTo>
                        <a:pt x="0" y="20044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20044"/>
                      </a:lnTo>
                      <a:cubicBezTo>
                        <a:pt x="21600" y="20044"/>
                        <a:pt x="18460" y="17316"/>
                        <a:pt x="18460" y="17316"/>
                      </a:cubicBezTo>
                      <a:close/>
                      <a:moveTo>
                        <a:pt x="18460" y="17316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9721" name="AutoShape 83"/>
                <p:cNvSpPr>
                  <a:spLocks/>
                </p:cNvSpPr>
                <p:nvPr/>
              </p:nvSpPr>
              <p:spPr bwMode="auto">
                <a:xfrm>
                  <a:off x="167" y="402"/>
                  <a:ext cx="85" cy="43"/>
                </a:xfrm>
                <a:custGeom>
                  <a:avLst/>
                  <a:gdLst>
                    <a:gd name="T0" fmla="*/ 42 w 21600"/>
                    <a:gd name="T1" fmla="*/ 43 h 21600"/>
                    <a:gd name="T2" fmla="*/ 85 w 21600"/>
                    <a:gd name="T3" fmla="*/ 0 h 21600"/>
                    <a:gd name="T4" fmla="*/ 0 w 21600"/>
                    <a:gd name="T5" fmla="*/ 0 h 21600"/>
                    <a:gd name="T6" fmla="*/ 42 w 21600"/>
                    <a:gd name="T7" fmla="*/ 43 h 21600"/>
                    <a:gd name="T8" fmla="*/ 42 w 21600"/>
                    <a:gd name="T9" fmla="*/ 43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0800" y="21600"/>
                      </a:moveTo>
                      <a:cubicBezTo>
                        <a:pt x="16762" y="21600"/>
                        <a:pt x="21600" y="11935"/>
                        <a:pt x="21600" y="0"/>
                      </a:cubicBezTo>
                      <a:lnTo>
                        <a:pt x="0" y="0"/>
                      </a:lnTo>
                      <a:cubicBezTo>
                        <a:pt x="5" y="11935"/>
                        <a:pt x="4843" y="21600"/>
                        <a:pt x="10800" y="21600"/>
                      </a:cubicBezTo>
                      <a:close/>
                      <a:moveTo>
                        <a:pt x="10800" y="2160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28" name="Picture 10" descr="https://upload.wikimedia.org/wikipedia/commons/thumb/5/51/IBM_logo.svg/2000px-IBM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598" y="870435"/>
            <a:ext cx="2160240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9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heel spokes="1"/>
      </p:transition>
    </mc:Choice>
    <mc:Fallback xmlns="">
      <p:transition spd="slow">
        <p:wheel spokes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8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8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/>
          </p:cNvSpPr>
          <p:nvPr/>
        </p:nvSpPr>
        <p:spPr bwMode="auto">
          <a:xfrm>
            <a:off x="5550567" y="1208592"/>
            <a:ext cx="2038350" cy="3801557"/>
          </a:xfrm>
          <a:prstGeom prst="rect">
            <a:avLst/>
          </a:prstGeom>
          <a:solidFill>
            <a:srgbClr val="009EAF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414" name="Rectangle 6"/>
          <p:cNvSpPr>
            <a:spLocks/>
          </p:cNvSpPr>
          <p:nvPr/>
        </p:nvSpPr>
        <p:spPr bwMode="auto">
          <a:xfrm>
            <a:off x="5780466" y="2843320"/>
            <a:ext cx="1571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800" dirty="0" smtClean="0">
                <a:solidFill>
                  <a:srgbClr val="FFFFFF"/>
                </a:solidFill>
                <a:latin typeface="Open Sans Light" charset="0"/>
                <a:cs typeface="Open Sans Light" charset="0"/>
                <a:sym typeface="Open Sans Light" charset="0"/>
              </a:rPr>
              <a:t>First Step</a:t>
            </a:r>
            <a:endParaRPr lang="en-US" sz="2800" dirty="0">
              <a:solidFill>
                <a:srgbClr val="FFFFF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17415" name="Rectangle 7"/>
          <p:cNvSpPr>
            <a:spLocks/>
          </p:cNvSpPr>
          <p:nvPr/>
        </p:nvSpPr>
        <p:spPr bwMode="auto">
          <a:xfrm>
            <a:off x="962025" y="359569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IBM Academic Initiative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17416" name="Rectangle 8"/>
          <p:cNvSpPr>
            <a:spLocks/>
          </p:cNvSpPr>
          <p:nvPr/>
        </p:nvSpPr>
        <p:spPr bwMode="auto">
          <a:xfrm>
            <a:off x="1000125" y="778669"/>
            <a:ext cx="631507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Open Sans" charset="0"/>
                <a:cs typeface="Open Sans" charset="0"/>
                <a:sym typeface="Open Sans" charset="0"/>
              </a:rPr>
              <a:t>https://developer.ibm.com/academic/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81000" y="1200367"/>
            <a:ext cx="5169568" cy="3809782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4290" tIns="17145" rIns="34290" bIns="17145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7581989" y="1208593"/>
            <a:ext cx="1190625" cy="3801556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4290" tIns="17145" rIns="34290" bIns="17145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61" y="1375280"/>
            <a:ext cx="4709858" cy="345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02902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5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" grpId="0" animBg="1"/>
      <p:bldP spid="17414" grpId="0"/>
      <p:bldP spid="17415" grpId="0"/>
      <p:bldP spid="17416" grpId="0"/>
      <p:bldP spid="2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Rectangle 7"/>
          <p:cNvSpPr>
            <a:spLocks/>
          </p:cNvSpPr>
          <p:nvPr/>
        </p:nvSpPr>
        <p:spPr bwMode="auto">
          <a:xfrm>
            <a:off x="838200" y="166616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Educator Guides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381000" y="912551"/>
            <a:ext cx="4160440" cy="3640400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4290" tIns="17145" rIns="34290" bIns="17145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4541440" y="912550"/>
            <a:ext cx="4150122" cy="3640402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4290" tIns="17145" rIns="34290" bIns="17145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23950"/>
            <a:ext cx="7853362" cy="317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8446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5" grpId="0"/>
      <p:bldP spid="2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Rectangle 7"/>
          <p:cNvSpPr>
            <a:spLocks/>
          </p:cNvSpPr>
          <p:nvPr/>
        </p:nvSpPr>
        <p:spPr bwMode="auto">
          <a:xfrm>
            <a:off x="609600" y="157163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err="1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OnTheHub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379071" y="625187"/>
            <a:ext cx="6344083" cy="3470563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4290" tIns="17145" rIns="34290" bIns="17145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379071" y="4374573"/>
            <a:ext cx="6344083" cy="40697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4290" tIns="17145" rIns="34290" bIns="17145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US"/>
          </a:p>
        </p:txBody>
      </p:sp>
      <p:sp>
        <p:nvSpPr>
          <p:cNvPr id="9" name="Rectangle 8"/>
          <p:cNvSpPr>
            <a:spLocks/>
          </p:cNvSpPr>
          <p:nvPr/>
        </p:nvSpPr>
        <p:spPr bwMode="auto">
          <a:xfrm>
            <a:off x="1600198" y="4473286"/>
            <a:ext cx="631507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1600" dirty="0" smtClean="0">
                <a:solidFill>
                  <a:schemeClr val="bg1"/>
                </a:solidFill>
                <a:latin typeface="Open Sans" charset="0"/>
                <a:cs typeface="Open Sans" charset="0"/>
                <a:sym typeface="Open Sans" charset="0"/>
              </a:rPr>
              <a:t>https://kpi.onthehub.com</a:t>
            </a:r>
            <a:endParaRPr lang="en-US" sz="1600" dirty="0">
              <a:solidFill>
                <a:schemeClr val="bg1"/>
              </a:solidFill>
              <a:latin typeface="Open Sans" charset="0"/>
              <a:cs typeface="Open Sans" charset="0"/>
              <a:sym typeface="Open San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233" y="708314"/>
            <a:ext cx="4949757" cy="330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98458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5" grpId="0"/>
      <p:bldP spid="2" grpId="0" animBg="1"/>
      <p:bldP spid="12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Rectangle 7"/>
          <p:cNvSpPr>
            <a:spLocks/>
          </p:cNvSpPr>
          <p:nvPr/>
        </p:nvSpPr>
        <p:spPr bwMode="auto">
          <a:xfrm>
            <a:off x="609600" y="157163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err="1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OnTheHub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379071" y="625187"/>
            <a:ext cx="6344083" cy="3470563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4290" tIns="17145" rIns="34290" bIns="17145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379071" y="4374573"/>
            <a:ext cx="6344083" cy="40697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4290" tIns="17145" rIns="34290" bIns="17145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8" y="822739"/>
            <a:ext cx="5901827" cy="3075457"/>
          </a:xfrm>
          <a:prstGeom prst="rect">
            <a:avLst/>
          </a:prstGeom>
        </p:spPr>
      </p:pic>
      <p:sp>
        <p:nvSpPr>
          <p:cNvPr id="9" name="Rectangle 8"/>
          <p:cNvSpPr>
            <a:spLocks/>
          </p:cNvSpPr>
          <p:nvPr/>
        </p:nvSpPr>
        <p:spPr bwMode="auto">
          <a:xfrm>
            <a:off x="1600198" y="4473286"/>
            <a:ext cx="631507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1600" dirty="0" smtClean="0">
                <a:solidFill>
                  <a:schemeClr val="bg1"/>
                </a:solidFill>
                <a:latin typeface="Open Sans" charset="0"/>
                <a:cs typeface="Open Sans" charset="0"/>
                <a:sym typeface="Open Sans" charset="0"/>
              </a:rPr>
              <a:t>https://kpi.onthehub.com</a:t>
            </a:r>
            <a:endParaRPr lang="en-US" sz="1600" dirty="0">
              <a:solidFill>
                <a:schemeClr val="bg1"/>
              </a:solidFill>
              <a:latin typeface="Open Sans" charset="0"/>
              <a:cs typeface="Open Sans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176485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5" grpId="0"/>
      <p:bldP spid="2" grpId="0" animBg="1"/>
      <p:bldP spid="12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Rectangle 7"/>
          <p:cNvSpPr>
            <a:spLocks/>
          </p:cNvSpPr>
          <p:nvPr/>
        </p:nvSpPr>
        <p:spPr bwMode="auto">
          <a:xfrm>
            <a:off x="838200" y="166616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IBM Security Learning Academy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381000" y="912551"/>
            <a:ext cx="4160440" cy="3640400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4290" tIns="17145" rIns="34290" bIns="17145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4541440" y="912550"/>
            <a:ext cx="3924918" cy="3640402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4290" tIns="17145" rIns="34290" bIns="17145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US"/>
          </a:p>
        </p:txBody>
      </p:sp>
      <p:sp>
        <p:nvSpPr>
          <p:cNvPr id="6" name="Rectangle 8"/>
          <p:cNvSpPr>
            <a:spLocks/>
          </p:cNvSpPr>
          <p:nvPr/>
        </p:nvSpPr>
        <p:spPr bwMode="auto">
          <a:xfrm>
            <a:off x="838200" y="598225"/>
            <a:ext cx="631507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Open Sans" charset="0"/>
                <a:cs typeface="Open Sans" charset="0"/>
                <a:sym typeface="Open Sans" charset="0"/>
              </a:rPr>
              <a:t>https://www.securitylearningacademy.com/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94438"/>
            <a:ext cx="7628158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95417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5" grpId="0"/>
      <p:bldP spid="2" grpId="0" animBg="1"/>
      <p:bldP spid="12" grpId="0" animBg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/>
          <p:cNvSpPr>
            <a:spLocks/>
          </p:cNvSpPr>
          <p:nvPr/>
        </p:nvSpPr>
        <p:spPr bwMode="auto">
          <a:xfrm>
            <a:off x="962025" y="359569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IBM Security Learning Academy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09600" y="1888411"/>
            <a:ext cx="3681902" cy="817879"/>
            <a:chOff x="2148483" y="2870677"/>
            <a:chExt cx="3681902" cy="817879"/>
          </a:xfrm>
        </p:grpSpPr>
        <p:sp>
          <p:nvSpPr>
            <p:cNvPr id="62488" name="Rectangle 21"/>
            <p:cNvSpPr>
              <a:spLocks/>
            </p:cNvSpPr>
            <p:nvPr/>
          </p:nvSpPr>
          <p:spPr bwMode="auto">
            <a:xfrm>
              <a:off x="2148483" y="2892028"/>
              <a:ext cx="1147763" cy="796528"/>
            </a:xfrm>
            <a:prstGeom prst="rect">
              <a:avLst/>
            </a:prstGeom>
            <a:solidFill>
              <a:srgbClr val="A300AA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2490" name="Rectangle 23"/>
            <p:cNvSpPr>
              <a:spLocks/>
            </p:cNvSpPr>
            <p:nvPr/>
          </p:nvSpPr>
          <p:spPr bwMode="auto">
            <a:xfrm>
              <a:off x="3408653" y="2870677"/>
              <a:ext cx="1147763" cy="796528"/>
            </a:xfrm>
            <a:prstGeom prst="rect">
              <a:avLst/>
            </a:prstGeom>
            <a:solidFill>
              <a:srgbClr val="00B050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492" name="Rectangle 25"/>
            <p:cNvSpPr>
              <a:spLocks/>
            </p:cNvSpPr>
            <p:nvPr/>
          </p:nvSpPr>
          <p:spPr bwMode="auto">
            <a:xfrm>
              <a:off x="4682622" y="2870677"/>
              <a:ext cx="1147763" cy="796528"/>
            </a:xfrm>
            <a:prstGeom prst="rect">
              <a:avLst/>
            </a:prstGeom>
            <a:solidFill>
              <a:srgbClr val="F2B800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496" name="Rectangle 29"/>
            <p:cNvSpPr>
              <a:spLocks/>
            </p:cNvSpPr>
            <p:nvPr/>
          </p:nvSpPr>
          <p:spPr bwMode="auto">
            <a:xfrm>
              <a:off x="2273499" y="2940285"/>
              <a:ext cx="895350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 err="1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zSecure</a:t>
              </a:r>
              <a:endParaRPr lang="en-US" sz="12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  <p:sp>
          <p:nvSpPr>
            <p:cNvPr id="62497" name="Rectangle 30"/>
            <p:cNvSpPr>
              <a:spLocks/>
            </p:cNvSpPr>
            <p:nvPr/>
          </p:nvSpPr>
          <p:spPr bwMode="auto">
            <a:xfrm>
              <a:off x="3534859" y="2918934"/>
              <a:ext cx="895350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Managed Security Services</a:t>
              </a:r>
              <a:endParaRPr lang="en-US" sz="12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  <p:sp>
          <p:nvSpPr>
            <p:cNvPr id="62498" name="Rectangle 31"/>
            <p:cNvSpPr>
              <a:spLocks/>
            </p:cNvSpPr>
            <p:nvPr/>
          </p:nvSpPr>
          <p:spPr bwMode="auto">
            <a:xfrm>
              <a:off x="4804662" y="2918934"/>
              <a:ext cx="895350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Mobile Security</a:t>
              </a:r>
              <a:endParaRPr lang="en-US" sz="12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09600" y="971550"/>
            <a:ext cx="3681902" cy="806896"/>
            <a:chOff x="2148483" y="1953816"/>
            <a:chExt cx="3681902" cy="806896"/>
          </a:xfrm>
        </p:grpSpPr>
        <p:sp>
          <p:nvSpPr>
            <p:cNvPr id="62500" name="Rectangle 8"/>
            <p:cNvSpPr>
              <a:spLocks/>
            </p:cNvSpPr>
            <p:nvPr/>
          </p:nvSpPr>
          <p:spPr bwMode="auto">
            <a:xfrm>
              <a:off x="2148483" y="1953816"/>
              <a:ext cx="1147763" cy="796528"/>
            </a:xfrm>
            <a:prstGeom prst="rect">
              <a:avLst/>
            </a:prstGeom>
            <a:solidFill>
              <a:srgbClr val="009EAF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502" name="Rectangle 10"/>
            <p:cNvSpPr>
              <a:spLocks/>
            </p:cNvSpPr>
            <p:nvPr/>
          </p:nvSpPr>
          <p:spPr bwMode="auto">
            <a:xfrm>
              <a:off x="3408653" y="1964184"/>
              <a:ext cx="1147763" cy="796528"/>
            </a:xfrm>
            <a:prstGeom prst="rect">
              <a:avLst/>
            </a:prstGeom>
            <a:solidFill>
              <a:srgbClr val="F2B800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504" name="Rectangle 12"/>
            <p:cNvSpPr>
              <a:spLocks/>
            </p:cNvSpPr>
            <p:nvPr/>
          </p:nvSpPr>
          <p:spPr bwMode="auto">
            <a:xfrm>
              <a:off x="4682622" y="1964184"/>
              <a:ext cx="1147763" cy="796528"/>
            </a:xfrm>
            <a:prstGeom prst="rect">
              <a:avLst/>
            </a:prstGeom>
            <a:solidFill>
              <a:srgbClr val="4A00E6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508" name="Rectangle 16"/>
            <p:cNvSpPr>
              <a:spLocks/>
            </p:cNvSpPr>
            <p:nvPr/>
          </p:nvSpPr>
          <p:spPr bwMode="auto">
            <a:xfrm>
              <a:off x="2273499" y="2025902"/>
              <a:ext cx="895350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Application Security</a:t>
              </a:r>
              <a:endParaRPr lang="en-US" sz="12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  <p:sp>
          <p:nvSpPr>
            <p:cNvPr id="62509" name="Rectangle 17"/>
            <p:cNvSpPr>
              <a:spLocks/>
            </p:cNvSpPr>
            <p:nvPr/>
          </p:nvSpPr>
          <p:spPr bwMode="auto">
            <a:xfrm>
              <a:off x="3534859" y="2036270"/>
              <a:ext cx="895350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Data Security</a:t>
              </a:r>
              <a:endParaRPr lang="en-US" sz="12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  <p:sp>
          <p:nvSpPr>
            <p:cNvPr id="62510" name="Rectangle 18"/>
            <p:cNvSpPr>
              <a:spLocks/>
            </p:cNvSpPr>
            <p:nvPr/>
          </p:nvSpPr>
          <p:spPr bwMode="auto">
            <a:xfrm>
              <a:off x="4804662" y="2036270"/>
              <a:ext cx="895350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Endpoint Management</a:t>
              </a:r>
              <a:endParaRPr lang="en-US" sz="12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413542" y="1888411"/>
            <a:ext cx="3681902" cy="817879"/>
            <a:chOff x="2148483" y="2870677"/>
            <a:chExt cx="3681902" cy="817879"/>
          </a:xfrm>
        </p:grpSpPr>
        <p:sp>
          <p:nvSpPr>
            <p:cNvPr id="48" name="Rectangle 21"/>
            <p:cNvSpPr>
              <a:spLocks/>
            </p:cNvSpPr>
            <p:nvPr/>
          </p:nvSpPr>
          <p:spPr bwMode="auto">
            <a:xfrm>
              <a:off x="2148483" y="2892028"/>
              <a:ext cx="1147763" cy="796528"/>
            </a:xfrm>
            <a:prstGeom prst="rect">
              <a:avLst/>
            </a:prstGeom>
            <a:solidFill>
              <a:srgbClr val="A300AA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" name="Rectangle 23"/>
            <p:cNvSpPr>
              <a:spLocks/>
            </p:cNvSpPr>
            <p:nvPr/>
          </p:nvSpPr>
          <p:spPr bwMode="auto">
            <a:xfrm>
              <a:off x="3408653" y="2870677"/>
              <a:ext cx="1147763" cy="796528"/>
            </a:xfrm>
            <a:prstGeom prst="rect">
              <a:avLst/>
            </a:prstGeom>
            <a:solidFill>
              <a:srgbClr val="00B050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" name="Rectangle 25"/>
            <p:cNvSpPr>
              <a:spLocks/>
            </p:cNvSpPr>
            <p:nvPr/>
          </p:nvSpPr>
          <p:spPr bwMode="auto">
            <a:xfrm>
              <a:off x="4682622" y="2870677"/>
              <a:ext cx="1147763" cy="796528"/>
            </a:xfrm>
            <a:prstGeom prst="rect">
              <a:avLst/>
            </a:prstGeom>
            <a:solidFill>
              <a:srgbClr val="F2B800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Rectangle 29"/>
            <p:cNvSpPr>
              <a:spLocks/>
            </p:cNvSpPr>
            <p:nvPr/>
          </p:nvSpPr>
          <p:spPr bwMode="auto">
            <a:xfrm>
              <a:off x="2273499" y="2940285"/>
              <a:ext cx="895350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Systems Integration</a:t>
              </a:r>
              <a:endParaRPr lang="en-US" sz="12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  <p:sp>
          <p:nvSpPr>
            <p:cNvPr id="53" name="Rectangle 30"/>
            <p:cNvSpPr>
              <a:spLocks/>
            </p:cNvSpPr>
            <p:nvPr/>
          </p:nvSpPr>
          <p:spPr bwMode="auto">
            <a:xfrm>
              <a:off x="3534859" y="2918934"/>
              <a:ext cx="895350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Threat Intelligence</a:t>
              </a:r>
              <a:endParaRPr lang="en-US" sz="12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  <p:sp>
          <p:nvSpPr>
            <p:cNvPr id="54" name="Rectangle 31"/>
            <p:cNvSpPr>
              <a:spLocks/>
            </p:cNvSpPr>
            <p:nvPr/>
          </p:nvSpPr>
          <p:spPr bwMode="auto">
            <a:xfrm>
              <a:off x="4804662" y="2918934"/>
              <a:ext cx="1025722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Cyber Security Fundamentals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413542" y="971550"/>
            <a:ext cx="3681902" cy="806896"/>
            <a:chOff x="2148483" y="1953816"/>
            <a:chExt cx="3681902" cy="806896"/>
          </a:xfrm>
        </p:grpSpPr>
        <p:sp>
          <p:nvSpPr>
            <p:cNvPr id="56" name="Rectangle 8"/>
            <p:cNvSpPr>
              <a:spLocks/>
            </p:cNvSpPr>
            <p:nvPr/>
          </p:nvSpPr>
          <p:spPr bwMode="auto">
            <a:xfrm>
              <a:off x="2148483" y="1953816"/>
              <a:ext cx="1147763" cy="796528"/>
            </a:xfrm>
            <a:prstGeom prst="rect">
              <a:avLst/>
            </a:prstGeom>
            <a:solidFill>
              <a:srgbClr val="009EAF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Rectangle 10"/>
            <p:cNvSpPr>
              <a:spLocks/>
            </p:cNvSpPr>
            <p:nvPr/>
          </p:nvSpPr>
          <p:spPr bwMode="auto">
            <a:xfrm>
              <a:off x="3408653" y="1964184"/>
              <a:ext cx="1147763" cy="796528"/>
            </a:xfrm>
            <a:prstGeom prst="rect">
              <a:avLst/>
            </a:prstGeom>
            <a:solidFill>
              <a:srgbClr val="F2B800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" name="Rectangle 12"/>
            <p:cNvSpPr>
              <a:spLocks/>
            </p:cNvSpPr>
            <p:nvPr/>
          </p:nvSpPr>
          <p:spPr bwMode="auto">
            <a:xfrm>
              <a:off x="4682622" y="1964184"/>
              <a:ext cx="1147763" cy="796528"/>
            </a:xfrm>
            <a:prstGeom prst="rect">
              <a:avLst/>
            </a:prstGeom>
            <a:solidFill>
              <a:srgbClr val="4A00E6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" name="Rectangle 16"/>
            <p:cNvSpPr>
              <a:spLocks/>
            </p:cNvSpPr>
            <p:nvPr/>
          </p:nvSpPr>
          <p:spPr bwMode="auto">
            <a:xfrm>
              <a:off x="2273499" y="2025902"/>
              <a:ext cx="895350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Identity, Access, Governance</a:t>
              </a:r>
              <a:endParaRPr lang="en-US" sz="12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  <p:sp>
          <p:nvSpPr>
            <p:cNvPr id="65" name="Rectangle 17"/>
            <p:cNvSpPr>
              <a:spLocks/>
            </p:cNvSpPr>
            <p:nvPr/>
          </p:nvSpPr>
          <p:spPr bwMode="auto">
            <a:xfrm>
              <a:off x="3534859" y="2036270"/>
              <a:ext cx="895350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Incident </a:t>
              </a:r>
              <a:r>
                <a:rPr lang="en-US" sz="1200" dirty="0" err="1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Responce</a:t>
              </a:r>
              <a:endParaRPr lang="en-US" sz="12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  <p:sp>
          <p:nvSpPr>
            <p:cNvPr id="66" name="Rectangle 18"/>
            <p:cNvSpPr>
              <a:spLocks/>
            </p:cNvSpPr>
            <p:nvPr/>
          </p:nvSpPr>
          <p:spPr bwMode="auto">
            <a:xfrm>
              <a:off x="4804661" y="2036270"/>
              <a:ext cx="1025723" cy="45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200" dirty="0" smtClean="0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Infrastructure Security</a:t>
              </a:r>
              <a:endParaRPr lang="en-US" sz="1200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91" y="2826623"/>
            <a:ext cx="4306875" cy="21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9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Rectangle 7"/>
          <p:cNvSpPr>
            <a:spLocks/>
          </p:cNvSpPr>
          <p:nvPr/>
        </p:nvSpPr>
        <p:spPr bwMode="auto">
          <a:xfrm>
            <a:off x="838200" y="166616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Online Labs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524000" y="836350"/>
            <a:ext cx="5486400" cy="4032443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4290" tIns="17145" rIns="34290" bIns="17145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971550"/>
            <a:ext cx="5300134" cy="371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0557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5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1" name="Rectangle 1"/>
          <p:cNvSpPr>
            <a:spLocks/>
          </p:cNvSpPr>
          <p:nvPr/>
        </p:nvSpPr>
        <p:spPr bwMode="auto">
          <a:xfrm>
            <a:off x="324058" y="895350"/>
            <a:ext cx="8591341" cy="4038600"/>
          </a:xfrm>
          <a:prstGeom prst="rect">
            <a:avLst/>
          </a:prstGeom>
          <a:solidFill>
            <a:srgbClr val="00B050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464" name="Rectangle 8"/>
          <p:cNvSpPr>
            <a:spLocks/>
          </p:cNvSpPr>
          <p:nvPr/>
        </p:nvSpPr>
        <p:spPr bwMode="auto">
          <a:xfrm>
            <a:off x="962025" y="359569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Cyber Security Landscape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98105"/>
            <a:ext cx="6937717" cy="383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Rectangle 7"/>
          <p:cNvSpPr>
            <a:spLocks/>
          </p:cNvSpPr>
          <p:nvPr/>
        </p:nvSpPr>
        <p:spPr bwMode="auto">
          <a:xfrm>
            <a:off x="838200" y="166616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IBM Research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85800" y="912550"/>
            <a:ext cx="7780558" cy="3792800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4290" tIns="17145" rIns="34290" bIns="17145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US"/>
          </a:p>
        </p:txBody>
      </p:sp>
      <p:sp>
        <p:nvSpPr>
          <p:cNvPr id="6" name="Rectangle 8"/>
          <p:cNvSpPr>
            <a:spLocks/>
          </p:cNvSpPr>
          <p:nvPr/>
        </p:nvSpPr>
        <p:spPr bwMode="auto">
          <a:xfrm>
            <a:off x="838200" y="598225"/>
            <a:ext cx="631507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Open Sans" charset="0"/>
                <a:cs typeface="Open Sans" charset="0"/>
                <a:sym typeface="Open Sans" charset="0"/>
              </a:rPr>
              <a:t>http://www.research.ibm.com/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50663"/>
            <a:ext cx="7412337" cy="350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0883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5" grpId="0"/>
      <p:bldP spid="12" grpId="0" animBg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Rectangle 7"/>
          <p:cNvSpPr>
            <a:spLocks/>
          </p:cNvSpPr>
          <p:nvPr/>
        </p:nvSpPr>
        <p:spPr bwMode="auto">
          <a:xfrm>
            <a:off x="609600" y="157163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IBM Skills Academy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57200" y="625187"/>
            <a:ext cx="8229599" cy="3470563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4290" tIns="17145" rIns="34290" bIns="17145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379071" y="4374573"/>
            <a:ext cx="6344083" cy="40697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4290" tIns="17145" rIns="34290" bIns="17145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US"/>
          </a:p>
        </p:txBody>
      </p:sp>
      <p:sp>
        <p:nvSpPr>
          <p:cNvPr id="9" name="Rectangle 8"/>
          <p:cNvSpPr>
            <a:spLocks/>
          </p:cNvSpPr>
          <p:nvPr/>
        </p:nvSpPr>
        <p:spPr bwMode="auto">
          <a:xfrm>
            <a:off x="1600198" y="4473286"/>
            <a:ext cx="631507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1600" dirty="0" smtClean="0">
                <a:solidFill>
                  <a:schemeClr val="bg1"/>
                </a:solidFill>
                <a:latin typeface="Open Sans" charset="0"/>
                <a:cs typeface="Open Sans" charset="0"/>
                <a:sym typeface="Open Sans" charset="0"/>
              </a:rPr>
              <a:t>Search for IBM Skills Academy in Google!</a:t>
            </a:r>
            <a:endParaRPr lang="en-US" sz="1600" dirty="0">
              <a:solidFill>
                <a:schemeClr val="bg1"/>
              </a:solidFill>
              <a:latin typeface="Open Sans" charset="0"/>
              <a:cs typeface="Open Sans" charset="0"/>
              <a:sym typeface="Open San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19150"/>
            <a:ext cx="7772400" cy="320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85070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5" grpId="0"/>
      <p:bldP spid="2" grpId="0" animBg="1"/>
      <p:bldP spid="12" grpId="0" animBg="1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/>
          </p:cNvSpPr>
          <p:nvPr/>
        </p:nvSpPr>
        <p:spPr bwMode="auto">
          <a:xfrm>
            <a:off x="962025" y="359569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Other Vendors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" y="1885950"/>
            <a:ext cx="2514600" cy="1245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12007"/>
            <a:ext cx="3810000" cy="919079"/>
          </a:xfrm>
          <a:prstGeom prst="rect">
            <a:avLst/>
          </a:prstGeom>
        </p:spPr>
      </p:pic>
      <p:pic>
        <p:nvPicPr>
          <p:cNvPr id="19" name="Picture 6" descr="http://blogs.microsoft.com/wp-content/uploads/2012/08/8867.Microsoft_5F00_Logo_2D00_for_2D00_scree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642" y="812007"/>
            <a:ext cx="3143646" cy="115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https://upload.wikimedia.org/wikipedia/commons/thumb/2/29/HP_New_Logo_2D.svg/1024px-HP_New_Logo_2D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147" y="3253967"/>
            <a:ext cx="1853220" cy="185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http://www.famouslogos.org/wp-content/uploads/2013/04/logo-orac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246" y="2147327"/>
            <a:ext cx="3553407" cy="118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 descr="http://www.vmware.com/content/dam/digitalmarketing/vmware/en/files/images/wmrc/VMware_logo_gry_RGB_300dpi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068" y="3608788"/>
            <a:ext cx="3264297" cy="114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33097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/>
          </p:cNvSpPr>
          <p:nvPr/>
        </p:nvSpPr>
        <p:spPr bwMode="auto">
          <a:xfrm>
            <a:off x="962026" y="1322120"/>
            <a:ext cx="726757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Motivation, sometimes $, sometimes mind</a:t>
            </a:r>
            <a:endParaRPr lang="en-US" sz="4400" dirty="0">
              <a:solidFill>
                <a:schemeClr val="bg1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18438" name="Rectangle 6"/>
          <p:cNvSpPr>
            <a:spLocks/>
          </p:cNvSpPr>
          <p:nvPr/>
        </p:nvSpPr>
        <p:spPr bwMode="auto">
          <a:xfrm>
            <a:off x="962025" y="359569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Are you ready?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5" name="Rectangle 25"/>
          <p:cNvSpPr>
            <a:spLocks/>
          </p:cNvSpPr>
          <p:nvPr/>
        </p:nvSpPr>
        <p:spPr bwMode="auto">
          <a:xfrm>
            <a:off x="962025" y="2747855"/>
            <a:ext cx="7267575" cy="2033695"/>
          </a:xfrm>
          <a:prstGeom prst="rect">
            <a:avLst/>
          </a:prstGeom>
          <a:solidFill>
            <a:srgbClr val="F2B800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28"/>
          <p:cNvSpPr>
            <a:spLocks/>
          </p:cNvSpPr>
          <p:nvPr/>
        </p:nvSpPr>
        <p:spPr bwMode="auto">
          <a:xfrm>
            <a:off x="1251943" y="2800350"/>
            <a:ext cx="6825257" cy="1699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/>
          <a:p>
            <a:pPr algn="l">
              <a:lnSpc>
                <a:spcPct val="15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If everybody minded their own business, the world go around a great deal faster that it does.</a:t>
            </a:r>
          </a:p>
          <a:p>
            <a:pPr algn="l">
              <a:lnSpc>
                <a:spcPct val="150000"/>
              </a:lnSpc>
            </a:pPr>
            <a:r>
              <a:rPr lang="de-DE" sz="2400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© Lewis Carroll</a:t>
            </a:r>
            <a:endParaRPr lang="en-US" sz="2400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52586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/>
      <p:bldP spid="184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5" name="AutoShape 1"/>
          <p:cNvSpPr>
            <a:spLocks/>
          </p:cNvSpPr>
          <p:nvPr/>
        </p:nvSpPr>
        <p:spPr bwMode="auto">
          <a:xfrm>
            <a:off x="4114800" y="971549"/>
            <a:ext cx="4572000" cy="3664149"/>
          </a:xfrm>
          <a:custGeom>
            <a:avLst/>
            <a:gdLst>
              <a:gd name="T0" fmla="*/ 21600 w 21600"/>
              <a:gd name="T1" fmla="*/ 21600 h 21600"/>
              <a:gd name="T2" fmla="*/ 0 w 21600"/>
              <a:gd name="T3" fmla="*/ 21600 h 21600"/>
              <a:gd name="T4" fmla="*/ 0 w 21600"/>
              <a:gd name="T5" fmla="*/ 0 h 21600"/>
              <a:gd name="T6" fmla="*/ 21600 w 21600"/>
              <a:gd name="T7" fmla="*/ 0 h 21600"/>
              <a:gd name="T8" fmla="*/ 21600 w 21600"/>
              <a:gd name="T9" fmla="*/ 21600 h 21600"/>
              <a:gd name="T10" fmla="*/ 21600 w 21600"/>
              <a:gd name="T11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  <a:moveTo>
                  <a:pt x="21600" y="21600"/>
                </a:moveTo>
              </a:path>
            </a:pathLst>
          </a:custGeom>
          <a:solidFill>
            <a:srgbClr val="A300A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30737" name="Rectangle 17"/>
          <p:cNvSpPr>
            <a:spLocks/>
          </p:cNvSpPr>
          <p:nvPr/>
        </p:nvSpPr>
        <p:spPr bwMode="auto">
          <a:xfrm>
            <a:off x="962025" y="359569"/>
            <a:ext cx="604837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Cyber Security Certifications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30762" name="Rectangle 42"/>
          <p:cNvSpPr>
            <a:spLocks/>
          </p:cNvSpPr>
          <p:nvPr/>
        </p:nvSpPr>
        <p:spPr bwMode="auto">
          <a:xfrm>
            <a:off x="304800" y="971550"/>
            <a:ext cx="3487341" cy="3664149"/>
          </a:xfrm>
          <a:prstGeom prst="rect">
            <a:avLst/>
          </a:prstGeom>
          <a:solidFill>
            <a:srgbClr val="0070C0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63" name="Rectangle 43"/>
          <p:cNvSpPr>
            <a:spLocks/>
          </p:cNvSpPr>
          <p:nvPr/>
        </p:nvSpPr>
        <p:spPr bwMode="auto">
          <a:xfrm>
            <a:off x="304800" y="2005157"/>
            <a:ext cx="3411141" cy="1596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28600">
              <a:lnSpc>
                <a:spcPct val="150000"/>
              </a:lnSpc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CERTIFICATION </a:t>
            </a:r>
          </a:p>
          <a:p>
            <a:pPr marL="228600">
              <a:lnSpc>
                <a:spcPct val="150000"/>
              </a:lnSpc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IS </a:t>
            </a:r>
          </a:p>
          <a:p>
            <a:pPr marL="228600">
              <a:lnSpc>
                <a:spcPct val="150000"/>
              </a:lnSpc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NOT </a:t>
            </a:r>
          </a:p>
          <a:p>
            <a:pPr marL="228600">
              <a:lnSpc>
                <a:spcPct val="150000"/>
              </a:lnSpc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EDUCATION</a:t>
            </a:r>
            <a:endParaRPr lang="en-US" sz="1400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15" name="Rectangle 43"/>
          <p:cNvSpPr>
            <a:spLocks/>
          </p:cNvSpPr>
          <p:nvPr/>
        </p:nvSpPr>
        <p:spPr bwMode="auto">
          <a:xfrm>
            <a:off x="4114800" y="1047748"/>
            <a:ext cx="4495800" cy="3511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Knowledge based </a:t>
            </a:r>
            <a:r>
              <a:rPr lang="en-US" sz="2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:  theory </a:t>
            </a:r>
            <a:r>
              <a:rPr lang="en-US" sz="2400" b="1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+ exam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Action </a:t>
            </a:r>
            <a:r>
              <a:rPr lang="en-US" sz="2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based: practice </a:t>
            </a:r>
            <a:r>
              <a:rPr lang="en-US" sz="2400" b="1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+ result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Experience </a:t>
            </a:r>
            <a:r>
              <a:rPr lang="en-US" sz="2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based:  </a:t>
            </a:r>
            <a:r>
              <a:rPr lang="en-US" sz="2400" b="1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theory + exam + experience</a:t>
            </a:r>
          </a:p>
          <a:p>
            <a:pPr marL="228600" algn="l">
              <a:lnSpc>
                <a:spcPct val="150000"/>
              </a:lnSpc>
            </a:pPr>
            <a:endParaRPr lang="en-US" sz="1400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  <a:p>
            <a:pPr marL="228600" algn="l">
              <a:lnSpc>
                <a:spcPct val="150000"/>
              </a:lnSpc>
            </a:pPr>
            <a:endParaRPr lang="en-US" sz="1400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5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 dir="d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0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7" grpId="0"/>
      <p:bldP spid="30762" grpId="0" animBg="1"/>
      <p:bldP spid="30763" grpId="0"/>
      <p:bldP spid="1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/>
          </p:cNvSpPr>
          <p:nvPr/>
        </p:nvSpPr>
        <p:spPr bwMode="auto">
          <a:xfrm>
            <a:off x="962025" y="359569"/>
            <a:ext cx="5371954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Certification organizations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grpSp>
        <p:nvGrpSpPr>
          <p:cNvPr id="55312" name="Group 16"/>
          <p:cNvGrpSpPr>
            <a:grpSpLocks/>
          </p:cNvGrpSpPr>
          <p:nvPr/>
        </p:nvGrpSpPr>
        <p:grpSpPr bwMode="auto">
          <a:xfrm>
            <a:off x="1005483" y="2769394"/>
            <a:ext cx="7062192" cy="271463"/>
            <a:chOff x="0" y="0"/>
            <a:chExt cx="11862" cy="456"/>
          </a:xfrm>
        </p:grpSpPr>
        <p:grpSp>
          <p:nvGrpSpPr>
            <p:cNvPr id="53289" name="Group 9"/>
            <p:cNvGrpSpPr>
              <a:grpSpLocks/>
            </p:cNvGrpSpPr>
            <p:nvPr/>
          </p:nvGrpSpPr>
          <p:grpSpPr bwMode="auto">
            <a:xfrm>
              <a:off x="0" y="0"/>
              <a:ext cx="3582" cy="456"/>
              <a:chOff x="0" y="0"/>
              <a:chExt cx="3582" cy="456"/>
            </a:xfrm>
          </p:grpSpPr>
          <p:sp>
            <p:nvSpPr>
              <p:cNvPr id="53296" name="AutoShape 7"/>
              <p:cNvSpPr>
                <a:spLocks/>
              </p:cNvSpPr>
              <p:nvPr/>
            </p:nvSpPr>
            <p:spPr bwMode="auto">
              <a:xfrm>
                <a:off x="0" y="5"/>
                <a:ext cx="432" cy="432"/>
              </a:xfrm>
              <a:custGeom>
                <a:avLst/>
                <a:gdLst>
                  <a:gd name="T0" fmla="*/ 342 w 21600"/>
                  <a:gd name="T1" fmla="*/ 158 h 21600"/>
                  <a:gd name="T2" fmla="*/ 194 w 21600"/>
                  <a:gd name="T3" fmla="*/ 301 h 21600"/>
                  <a:gd name="T4" fmla="*/ 185 w 21600"/>
                  <a:gd name="T5" fmla="*/ 305 h 21600"/>
                  <a:gd name="T6" fmla="*/ 176 w 21600"/>
                  <a:gd name="T7" fmla="*/ 301 h 21600"/>
                  <a:gd name="T8" fmla="*/ 118 w 21600"/>
                  <a:gd name="T9" fmla="*/ 243 h 21600"/>
                  <a:gd name="T10" fmla="*/ 118 w 21600"/>
                  <a:gd name="T11" fmla="*/ 225 h 21600"/>
                  <a:gd name="T12" fmla="*/ 137 w 21600"/>
                  <a:gd name="T13" fmla="*/ 225 h 21600"/>
                  <a:gd name="T14" fmla="*/ 185 w 21600"/>
                  <a:gd name="T15" fmla="*/ 273 h 21600"/>
                  <a:gd name="T16" fmla="*/ 324 w 21600"/>
                  <a:gd name="T17" fmla="*/ 139 h 21600"/>
                  <a:gd name="T18" fmla="*/ 342 w 21600"/>
                  <a:gd name="T19" fmla="*/ 139 h 21600"/>
                  <a:gd name="T20" fmla="*/ 342 w 21600"/>
                  <a:gd name="T21" fmla="*/ 158 h 21600"/>
                  <a:gd name="T22" fmla="*/ 216 w 21600"/>
                  <a:gd name="T23" fmla="*/ 0 h 21600"/>
                  <a:gd name="T24" fmla="*/ 0 w 21600"/>
                  <a:gd name="T25" fmla="*/ 216 h 21600"/>
                  <a:gd name="T26" fmla="*/ 216 w 21600"/>
                  <a:gd name="T27" fmla="*/ 432 h 21600"/>
                  <a:gd name="T28" fmla="*/ 432 w 21600"/>
                  <a:gd name="T29" fmla="*/ 216 h 21600"/>
                  <a:gd name="T30" fmla="*/ 216 w 21600"/>
                  <a:gd name="T31" fmla="*/ 0 h 21600"/>
                  <a:gd name="T32" fmla="*/ 216 w 21600"/>
                  <a:gd name="T33" fmla="*/ 0 h 2160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600" h="21600">
                    <a:moveTo>
                      <a:pt x="17105" y="7875"/>
                    </a:moveTo>
                    <a:lnTo>
                      <a:pt x="9711" y="15044"/>
                    </a:lnTo>
                    <a:cubicBezTo>
                      <a:pt x="9585" y="15165"/>
                      <a:pt x="9423" y="15227"/>
                      <a:pt x="9261" y="15227"/>
                    </a:cubicBezTo>
                    <a:cubicBezTo>
                      <a:pt x="9094" y="15227"/>
                      <a:pt x="8929" y="15163"/>
                      <a:pt x="8802" y="15037"/>
                    </a:cubicBezTo>
                    <a:lnTo>
                      <a:pt x="5921" y="12156"/>
                    </a:lnTo>
                    <a:cubicBezTo>
                      <a:pt x="5669" y="11903"/>
                      <a:pt x="5669" y="11493"/>
                      <a:pt x="5921" y="11240"/>
                    </a:cubicBezTo>
                    <a:cubicBezTo>
                      <a:pt x="6175" y="10986"/>
                      <a:pt x="6585" y="10986"/>
                      <a:pt x="6837" y="11240"/>
                    </a:cubicBezTo>
                    <a:lnTo>
                      <a:pt x="9268" y="13669"/>
                    </a:lnTo>
                    <a:lnTo>
                      <a:pt x="16203" y="6944"/>
                    </a:lnTo>
                    <a:cubicBezTo>
                      <a:pt x="16458" y="6695"/>
                      <a:pt x="16869" y="6701"/>
                      <a:pt x="17119" y="6958"/>
                    </a:cubicBezTo>
                    <a:cubicBezTo>
                      <a:pt x="17368" y="7215"/>
                      <a:pt x="17362" y="7626"/>
                      <a:pt x="17105" y="7875"/>
                    </a:cubicBezTo>
                    <a:close/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4"/>
                      <a:pt x="4835" y="21600"/>
                      <a:pt x="10800" y="21600"/>
                    </a:cubicBezTo>
                    <a:cubicBezTo>
                      <a:pt x="16764" y="21600"/>
                      <a:pt x="21600" y="16764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3297" name="Rectangle 8"/>
              <p:cNvSpPr>
                <a:spLocks/>
              </p:cNvSpPr>
              <p:nvPr/>
            </p:nvSpPr>
            <p:spPr bwMode="auto">
              <a:xfrm>
                <a:off x="670" y="0"/>
                <a:ext cx="2912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algn="l"/>
                <a:r>
                  <a:rPr lang="en-US" sz="1400" dirty="0" err="1" smtClean="0">
                    <a:solidFill>
                      <a:srgbClr val="00B050"/>
                    </a:solidFill>
                    <a:latin typeface="Open Sans Light" charset="0"/>
                    <a:cs typeface="Open Sans Light" charset="0"/>
                    <a:sym typeface="Open Sans Light" charset="0"/>
                  </a:rPr>
                  <a:t>eLearnSecurity</a:t>
                </a:r>
                <a:endParaRPr lang="en-US" sz="1400" dirty="0">
                  <a:solidFill>
                    <a:srgbClr val="00B050"/>
                  </a:solidFill>
                  <a:latin typeface="Open Sans Light" charset="0"/>
                  <a:cs typeface="Open Sans Light" charset="0"/>
                  <a:sym typeface="Open Sans Light" charset="0"/>
                </a:endParaRPr>
              </a:p>
            </p:txBody>
          </p:sp>
        </p:grpSp>
        <p:grpSp>
          <p:nvGrpSpPr>
            <p:cNvPr id="53290" name="Group 12"/>
            <p:cNvGrpSpPr>
              <a:grpSpLocks/>
            </p:cNvGrpSpPr>
            <p:nvPr/>
          </p:nvGrpSpPr>
          <p:grpSpPr bwMode="auto">
            <a:xfrm>
              <a:off x="4136" y="0"/>
              <a:ext cx="3828" cy="456"/>
              <a:chOff x="0" y="0"/>
              <a:chExt cx="3828" cy="456"/>
            </a:xfrm>
          </p:grpSpPr>
          <p:sp>
            <p:nvSpPr>
              <p:cNvPr id="53294" name="AutoShape 10"/>
              <p:cNvSpPr>
                <a:spLocks/>
              </p:cNvSpPr>
              <p:nvPr/>
            </p:nvSpPr>
            <p:spPr bwMode="auto">
              <a:xfrm>
                <a:off x="0" y="5"/>
                <a:ext cx="432" cy="432"/>
              </a:xfrm>
              <a:custGeom>
                <a:avLst/>
                <a:gdLst>
                  <a:gd name="T0" fmla="*/ 342 w 21600"/>
                  <a:gd name="T1" fmla="*/ 158 h 21600"/>
                  <a:gd name="T2" fmla="*/ 194 w 21600"/>
                  <a:gd name="T3" fmla="*/ 301 h 21600"/>
                  <a:gd name="T4" fmla="*/ 185 w 21600"/>
                  <a:gd name="T5" fmla="*/ 305 h 21600"/>
                  <a:gd name="T6" fmla="*/ 176 w 21600"/>
                  <a:gd name="T7" fmla="*/ 301 h 21600"/>
                  <a:gd name="T8" fmla="*/ 118 w 21600"/>
                  <a:gd name="T9" fmla="*/ 243 h 21600"/>
                  <a:gd name="T10" fmla="*/ 118 w 21600"/>
                  <a:gd name="T11" fmla="*/ 225 h 21600"/>
                  <a:gd name="T12" fmla="*/ 137 w 21600"/>
                  <a:gd name="T13" fmla="*/ 225 h 21600"/>
                  <a:gd name="T14" fmla="*/ 185 w 21600"/>
                  <a:gd name="T15" fmla="*/ 273 h 21600"/>
                  <a:gd name="T16" fmla="*/ 324 w 21600"/>
                  <a:gd name="T17" fmla="*/ 139 h 21600"/>
                  <a:gd name="T18" fmla="*/ 342 w 21600"/>
                  <a:gd name="T19" fmla="*/ 139 h 21600"/>
                  <a:gd name="T20" fmla="*/ 342 w 21600"/>
                  <a:gd name="T21" fmla="*/ 158 h 21600"/>
                  <a:gd name="T22" fmla="*/ 216 w 21600"/>
                  <a:gd name="T23" fmla="*/ 0 h 21600"/>
                  <a:gd name="T24" fmla="*/ 0 w 21600"/>
                  <a:gd name="T25" fmla="*/ 216 h 21600"/>
                  <a:gd name="T26" fmla="*/ 216 w 21600"/>
                  <a:gd name="T27" fmla="*/ 432 h 21600"/>
                  <a:gd name="T28" fmla="*/ 432 w 21600"/>
                  <a:gd name="T29" fmla="*/ 216 h 21600"/>
                  <a:gd name="T30" fmla="*/ 216 w 21600"/>
                  <a:gd name="T31" fmla="*/ 0 h 21600"/>
                  <a:gd name="T32" fmla="*/ 216 w 21600"/>
                  <a:gd name="T33" fmla="*/ 0 h 2160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600" h="21600">
                    <a:moveTo>
                      <a:pt x="17105" y="7875"/>
                    </a:moveTo>
                    <a:lnTo>
                      <a:pt x="9711" y="15044"/>
                    </a:lnTo>
                    <a:cubicBezTo>
                      <a:pt x="9585" y="15165"/>
                      <a:pt x="9423" y="15227"/>
                      <a:pt x="9261" y="15227"/>
                    </a:cubicBezTo>
                    <a:cubicBezTo>
                      <a:pt x="9094" y="15227"/>
                      <a:pt x="8929" y="15163"/>
                      <a:pt x="8802" y="15037"/>
                    </a:cubicBezTo>
                    <a:lnTo>
                      <a:pt x="5921" y="12156"/>
                    </a:lnTo>
                    <a:cubicBezTo>
                      <a:pt x="5669" y="11903"/>
                      <a:pt x="5669" y="11493"/>
                      <a:pt x="5921" y="11240"/>
                    </a:cubicBezTo>
                    <a:cubicBezTo>
                      <a:pt x="6175" y="10986"/>
                      <a:pt x="6585" y="10986"/>
                      <a:pt x="6837" y="11240"/>
                    </a:cubicBezTo>
                    <a:lnTo>
                      <a:pt x="9268" y="13669"/>
                    </a:lnTo>
                    <a:lnTo>
                      <a:pt x="16203" y="6944"/>
                    </a:lnTo>
                    <a:cubicBezTo>
                      <a:pt x="16458" y="6695"/>
                      <a:pt x="16869" y="6701"/>
                      <a:pt x="17119" y="6958"/>
                    </a:cubicBezTo>
                    <a:cubicBezTo>
                      <a:pt x="17368" y="7215"/>
                      <a:pt x="17362" y="7626"/>
                      <a:pt x="17105" y="7875"/>
                    </a:cubicBezTo>
                    <a:close/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4"/>
                      <a:pt x="4835" y="21600"/>
                      <a:pt x="10800" y="21600"/>
                    </a:cubicBezTo>
                    <a:cubicBezTo>
                      <a:pt x="16764" y="21600"/>
                      <a:pt x="21600" y="16764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DD20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3295" name="Rectangle 11"/>
              <p:cNvSpPr>
                <a:spLocks/>
              </p:cNvSpPr>
              <p:nvPr/>
            </p:nvSpPr>
            <p:spPr bwMode="auto">
              <a:xfrm>
                <a:off x="670" y="0"/>
                <a:ext cx="3158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algn="l"/>
                <a:r>
                  <a:rPr lang="en-US" sz="1400" dirty="0" smtClean="0">
                    <a:solidFill>
                      <a:srgbClr val="DA542D"/>
                    </a:solidFill>
                    <a:latin typeface="Open Sans Light" charset="0"/>
                    <a:cs typeface="Open Sans Light" charset="0"/>
                    <a:sym typeface="Open Sans Light" charset="0"/>
                  </a:rPr>
                  <a:t>Offensive Security</a:t>
                </a:r>
                <a:endParaRPr lang="en-US" sz="1400" dirty="0">
                  <a:solidFill>
                    <a:srgbClr val="DA542D"/>
                  </a:solidFill>
                  <a:latin typeface="Open Sans Light" charset="0"/>
                  <a:cs typeface="Open Sans Light" charset="0"/>
                  <a:sym typeface="Open Sans Light" charset="0"/>
                </a:endParaRPr>
              </a:p>
            </p:txBody>
          </p:sp>
        </p:grpSp>
        <p:grpSp>
          <p:nvGrpSpPr>
            <p:cNvPr id="53291" name="Group 15"/>
            <p:cNvGrpSpPr>
              <a:grpSpLocks/>
            </p:cNvGrpSpPr>
            <p:nvPr/>
          </p:nvGrpSpPr>
          <p:grpSpPr bwMode="auto">
            <a:xfrm>
              <a:off x="8280" y="0"/>
              <a:ext cx="3582" cy="456"/>
              <a:chOff x="0" y="0"/>
              <a:chExt cx="3582" cy="456"/>
            </a:xfrm>
          </p:grpSpPr>
          <p:sp>
            <p:nvSpPr>
              <p:cNvPr id="53292" name="AutoShape 13"/>
              <p:cNvSpPr>
                <a:spLocks/>
              </p:cNvSpPr>
              <p:nvPr/>
            </p:nvSpPr>
            <p:spPr bwMode="auto">
              <a:xfrm>
                <a:off x="0" y="5"/>
                <a:ext cx="432" cy="432"/>
              </a:xfrm>
              <a:custGeom>
                <a:avLst/>
                <a:gdLst>
                  <a:gd name="T0" fmla="*/ 342 w 21600"/>
                  <a:gd name="T1" fmla="*/ 158 h 21600"/>
                  <a:gd name="T2" fmla="*/ 194 w 21600"/>
                  <a:gd name="T3" fmla="*/ 301 h 21600"/>
                  <a:gd name="T4" fmla="*/ 185 w 21600"/>
                  <a:gd name="T5" fmla="*/ 305 h 21600"/>
                  <a:gd name="T6" fmla="*/ 176 w 21600"/>
                  <a:gd name="T7" fmla="*/ 301 h 21600"/>
                  <a:gd name="T8" fmla="*/ 118 w 21600"/>
                  <a:gd name="T9" fmla="*/ 243 h 21600"/>
                  <a:gd name="T10" fmla="*/ 118 w 21600"/>
                  <a:gd name="T11" fmla="*/ 225 h 21600"/>
                  <a:gd name="T12" fmla="*/ 137 w 21600"/>
                  <a:gd name="T13" fmla="*/ 225 h 21600"/>
                  <a:gd name="T14" fmla="*/ 185 w 21600"/>
                  <a:gd name="T15" fmla="*/ 273 h 21600"/>
                  <a:gd name="T16" fmla="*/ 324 w 21600"/>
                  <a:gd name="T17" fmla="*/ 139 h 21600"/>
                  <a:gd name="T18" fmla="*/ 342 w 21600"/>
                  <a:gd name="T19" fmla="*/ 139 h 21600"/>
                  <a:gd name="T20" fmla="*/ 342 w 21600"/>
                  <a:gd name="T21" fmla="*/ 158 h 21600"/>
                  <a:gd name="T22" fmla="*/ 216 w 21600"/>
                  <a:gd name="T23" fmla="*/ 0 h 21600"/>
                  <a:gd name="T24" fmla="*/ 0 w 21600"/>
                  <a:gd name="T25" fmla="*/ 216 h 21600"/>
                  <a:gd name="T26" fmla="*/ 216 w 21600"/>
                  <a:gd name="T27" fmla="*/ 432 h 21600"/>
                  <a:gd name="T28" fmla="*/ 432 w 21600"/>
                  <a:gd name="T29" fmla="*/ 216 h 21600"/>
                  <a:gd name="T30" fmla="*/ 216 w 21600"/>
                  <a:gd name="T31" fmla="*/ 0 h 21600"/>
                  <a:gd name="T32" fmla="*/ 216 w 21600"/>
                  <a:gd name="T33" fmla="*/ 0 h 2160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600" h="21600">
                    <a:moveTo>
                      <a:pt x="17105" y="7875"/>
                    </a:moveTo>
                    <a:lnTo>
                      <a:pt x="9711" y="15044"/>
                    </a:lnTo>
                    <a:cubicBezTo>
                      <a:pt x="9585" y="15165"/>
                      <a:pt x="9423" y="15227"/>
                      <a:pt x="9261" y="15227"/>
                    </a:cubicBezTo>
                    <a:cubicBezTo>
                      <a:pt x="9094" y="15227"/>
                      <a:pt x="8929" y="15163"/>
                      <a:pt x="8802" y="15037"/>
                    </a:cubicBezTo>
                    <a:lnTo>
                      <a:pt x="5921" y="12156"/>
                    </a:lnTo>
                    <a:cubicBezTo>
                      <a:pt x="5669" y="11903"/>
                      <a:pt x="5669" y="11493"/>
                      <a:pt x="5921" y="11240"/>
                    </a:cubicBezTo>
                    <a:cubicBezTo>
                      <a:pt x="6175" y="10986"/>
                      <a:pt x="6585" y="10986"/>
                      <a:pt x="6837" y="11240"/>
                    </a:cubicBezTo>
                    <a:lnTo>
                      <a:pt x="9268" y="13669"/>
                    </a:lnTo>
                    <a:lnTo>
                      <a:pt x="16203" y="6944"/>
                    </a:lnTo>
                    <a:cubicBezTo>
                      <a:pt x="16458" y="6695"/>
                      <a:pt x="16869" y="6701"/>
                      <a:pt x="17119" y="6958"/>
                    </a:cubicBezTo>
                    <a:cubicBezTo>
                      <a:pt x="17368" y="7215"/>
                      <a:pt x="17362" y="7626"/>
                      <a:pt x="17105" y="7875"/>
                    </a:cubicBezTo>
                    <a:close/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4"/>
                      <a:pt x="4835" y="21600"/>
                      <a:pt x="10800" y="21600"/>
                    </a:cubicBezTo>
                    <a:cubicBezTo>
                      <a:pt x="16764" y="21600"/>
                      <a:pt x="21600" y="16764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009E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3293" name="Rectangle 14"/>
              <p:cNvSpPr>
                <a:spLocks/>
              </p:cNvSpPr>
              <p:nvPr/>
            </p:nvSpPr>
            <p:spPr bwMode="auto">
              <a:xfrm>
                <a:off x="670" y="0"/>
                <a:ext cx="2912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algn="l"/>
                <a:r>
                  <a:rPr lang="en-US" sz="1400" dirty="0" smtClean="0">
                    <a:solidFill>
                      <a:srgbClr val="009EAF"/>
                    </a:solidFill>
                    <a:latin typeface="Open Sans Light" charset="0"/>
                    <a:cs typeface="Open Sans Light" charset="0"/>
                    <a:sym typeface="Open Sans Light" charset="0"/>
                  </a:rPr>
                  <a:t>SANS</a:t>
                </a:r>
                <a:endParaRPr lang="en-US" sz="1400" dirty="0">
                  <a:solidFill>
                    <a:srgbClr val="009EAF"/>
                  </a:solidFill>
                  <a:latin typeface="Open Sans Light" charset="0"/>
                  <a:cs typeface="Open Sans Light" charset="0"/>
                  <a:sym typeface="Open Sans Light" charset="0"/>
                </a:endParaRPr>
              </a:p>
            </p:txBody>
          </p:sp>
        </p:grpSp>
      </p:grpSp>
      <p:grpSp>
        <p:nvGrpSpPr>
          <p:cNvPr id="55326" name="Group 30"/>
          <p:cNvGrpSpPr>
            <a:grpSpLocks/>
          </p:cNvGrpSpPr>
          <p:nvPr/>
        </p:nvGrpSpPr>
        <p:grpSpPr bwMode="auto">
          <a:xfrm>
            <a:off x="1005483" y="3821906"/>
            <a:ext cx="7062192" cy="271463"/>
            <a:chOff x="0" y="0"/>
            <a:chExt cx="11862" cy="456"/>
          </a:xfrm>
        </p:grpSpPr>
        <p:grpSp>
          <p:nvGrpSpPr>
            <p:cNvPr id="53277" name="Group 23"/>
            <p:cNvGrpSpPr>
              <a:grpSpLocks/>
            </p:cNvGrpSpPr>
            <p:nvPr/>
          </p:nvGrpSpPr>
          <p:grpSpPr bwMode="auto">
            <a:xfrm>
              <a:off x="0" y="0"/>
              <a:ext cx="3582" cy="456"/>
              <a:chOff x="0" y="0"/>
              <a:chExt cx="3582" cy="456"/>
            </a:xfrm>
          </p:grpSpPr>
          <p:sp>
            <p:nvSpPr>
              <p:cNvPr id="53284" name="AutoShape 21"/>
              <p:cNvSpPr>
                <a:spLocks/>
              </p:cNvSpPr>
              <p:nvPr/>
            </p:nvSpPr>
            <p:spPr bwMode="auto">
              <a:xfrm>
                <a:off x="0" y="5"/>
                <a:ext cx="432" cy="432"/>
              </a:xfrm>
              <a:custGeom>
                <a:avLst/>
                <a:gdLst>
                  <a:gd name="T0" fmla="*/ 342 w 21600"/>
                  <a:gd name="T1" fmla="*/ 158 h 21600"/>
                  <a:gd name="T2" fmla="*/ 194 w 21600"/>
                  <a:gd name="T3" fmla="*/ 301 h 21600"/>
                  <a:gd name="T4" fmla="*/ 185 w 21600"/>
                  <a:gd name="T5" fmla="*/ 305 h 21600"/>
                  <a:gd name="T6" fmla="*/ 176 w 21600"/>
                  <a:gd name="T7" fmla="*/ 301 h 21600"/>
                  <a:gd name="T8" fmla="*/ 118 w 21600"/>
                  <a:gd name="T9" fmla="*/ 243 h 21600"/>
                  <a:gd name="T10" fmla="*/ 118 w 21600"/>
                  <a:gd name="T11" fmla="*/ 225 h 21600"/>
                  <a:gd name="T12" fmla="*/ 137 w 21600"/>
                  <a:gd name="T13" fmla="*/ 225 h 21600"/>
                  <a:gd name="T14" fmla="*/ 185 w 21600"/>
                  <a:gd name="T15" fmla="*/ 273 h 21600"/>
                  <a:gd name="T16" fmla="*/ 324 w 21600"/>
                  <a:gd name="T17" fmla="*/ 139 h 21600"/>
                  <a:gd name="T18" fmla="*/ 342 w 21600"/>
                  <a:gd name="T19" fmla="*/ 139 h 21600"/>
                  <a:gd name="T20" fmla="*/ 342 w 21600"/>
                  <a:gd name="T21" fmla="*/ 158 h 21600"/>
                  <a:gd name="T22" fmla="*/ 216 w 21600"/>
                  <a:gd name="T23" fmla="*/ 0 h 21600"/>
                  <a:gd name="T24" fmla="*/ 0 w 21600"/>
                  <a:gd name="T25" fmla="*/ 216 h 21600"/>
                  <a:gd name="T26" fmla="*/ 216 w 21600"/>
                  <a:gd name="T27" fmla="*/ 432 h 21600"/>
                  <a:gd name="T28" fmla="*/ 432 w 21600"/>
                  <a:gd name="T29" fmla="*/ 216 h 21600"/>
                  <a:gd name="T30" fmla="*/ 216 w 21600"/>
                  <a:gd name="T31" fmla="*/ 0 h 21600"/>
                  <a:gd name="T32" fmla="*/ 216 w 21600"/>
                  <a:gd name="T33" fmla="*/ 0 h 2160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600" h="21600">
                    <a:moveTo>
                      <a:pt x="17105" y="7875"/>
                    </a:moveTo>
                    <a:lnTo>
                      <a:pt x="9711" y="15044"/>
                    </a:lnTo>
                    <a:cubicBezTo>
                      <a:pt x="9585" y="15165"/>
                      <a:pt x="9423" y="15227"/>
                      <a:pt x="9261" y="15227"/>
                    </a:cubicBezTo>
                    <a:cubicBezTo>
                      <a:pt x="9094" y="15227"/>
                      <a:pt x="8929" y="15163"/>
                      <a:pt x="8802" y="15037"/>
                    </a:cubicBezTo>
                    <a:lnTo>
                      <a:pt x="5921" y="12156"/>
                    </a:lnTo>
                    <a:cubicBezTo>
                      <a:pt x="5669" y="11903"/>
                      <a:pt x="5669" y="11493"/>
                      <a:pt x="5921" y="11240"/>
                    </a:cubicBezTo>
                    <a:cubicBezTo>
                      <a:pt x="6175" y="10986"/>
                      <a:pt x="6585" y="10986"/>
                      <a:pt x="6837" y="11240"/>
                    </a:cubicBezTo>
                    <a:lnTo>
                      <a:pt x="9268" y="13669"/>
                    </a:lnTo>
                    <a:lnTo>
                      <a:pt x="16203" y="6944"/>
                    </a:lnTo>
                    <a:cubicBezTo>
                      <a:pt x="16458" y="6695"/>
                      <a:pt x="16869" y="6701"/>
                      <a:pt x="17119" y="6958"/>
                    </a:cubicBezTo>
                    <a:cubicBezTo>
                      <a:pt x="17368" y="7215"/>
                      <a:pt x="17362" y="7626"/>
                      <a:pt x="17105" y="7875"/>
                    </a:cubicBezTo>
                    <a:close/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4"/>
                      <a:pt x="4835" y="21600"/>
                      <a:pt x="10800" y="21600"/>
                    </a:cubicBezTo>
                    <a:cubicBezTo>
                      <a:pt x="16764" y="21600"/>
                      <a:pt x="21600" y="16764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4A00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3285" name="Rectangle 22"/>
              <p:cNvSpPr>
                <a:spLocks/>
              </p:cNvSpPr>
              <p:nvPr/>
            </p:nvSpPr>
            <p:spPr bwMode="auto">
              <a:xfrm>
                <a:off x="670" y="0"/>
                <a:ext cx="2912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algn="l"/>
                <a:r>
                  <a:rPr lang="en-US" sz="1400" dirty="0" smtClean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Open Sans Light" charset="0"/>
                    <a:cs typeface="Open Sans Light" charset="0"/>
                    <a:sym typeface="Open Sans Light" charset="0"/>
                  </a:rPr>
                  <a:t>PECB</a:t>
                </a:r>
                <a:endParaRPr lang="en-US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Open Sans Light" charset="0"/>
                  <a:cs typeface="Open Sans Light" charset="0"/>
                  <a:sym typeface="Open Sans Light" charset="0"/>
                </a:endParaRPr>
              </a:p>
            </p:txBody>
          </p:sp>
        </p:grpSp>
        <p:grpSp>
          <p:nvGrpSpPr>
            <p:cNvPr id="53278" name="Group 26"/>
            <p:cNvGrpSpPr>
              <a:grpSpLocks/>
            </p:cNvGrpSpPr>
            <p:nvPr/>
          </p:nvGrpSpPr>
          <p:grpSpPr bwMode="auto">
            <a:xfrm>
              <a:off x="4136" y="0"/>
              <a:ext cx="3582" cy="456"/>
              <a:chOff x="0" y="0"/>
              <a:chExt cx="3582" cy="456"/>
            </a:xfrm>
          </p:grpSpPr>
          <p:sp>
            <p:nvSpPr>
              <p:cNvPr id="53282" name="AutoShape 24"/>
              <p:cNvSpPr>
                <a:spLocks/>
              </p:cNvSpPr>
              <p:nvPr/>
            </p:nvSpPr>
            <p:spPr bwMode="auto">
              <a:xfrm>
                <a:off x="0" y="5"/>
                <a:ext cx="432" cy="432"/>
              </a:xfrm>
              <a:custGeom>
                <a:avLst/>
                <a:gdLst>
                  <a:gd name="T0" fmla="*/ 342 w 21600"/>
                  <a:gd name="T1" fmla="*/ 158 h 21600"/>
                  <a:gd name="T2" fmla="*/ 194 w 21600"/>
                  <a:gd name="T3" fmla="*/ 301 h 21600"/>
                  <a:gd name="T4" fmla="*/ 185 w 21600"/>
                  <a:gd name="T5" fmla="*/ 305 h 21600"/>
                  <a:gd name="T6" fmla="*/ 176 w 21600"/>
                  <a:gd name="T7" fmla="*/ 301 h 21600"/>
                  <a:gd name="T8" fmla="*/ 118 w 21600"/>
                  <a:gd name="T9" fmla="*/ 243 h 21600"/>
                  <a:gd name="T10" fmla="*/ 118 w 21600"/>
                  <a:gd name="T11" fmla="*/ 225 h 21600"/>
                  <a:gd name="T12" fmla="*/ 137 w 21600"/>
                  <a:gd name="T13" fmla="*/ 225 h 21600"/>
                  <a:gd name="T14" fmla="*/ 185 w 21600"/>
                  <a:gd name="T15" fmla="*/ 273 h 21600"/>
                  <a:gd name="T16" fmla="*/ 324 w 21600"/>
                  <a:gd name="T17" fmla="*/ 139 h 21600"/>
                  <a:gd name="T18" fmla="*/ 342 w 21600"/>
                  <a:gd name="T19" fmla="*/ 139 h 21600"/>
                  <a:gd name="T20" fmla="*/ 342 w 21600"/>
                  <a:gd name="T21" fmla="*/ 158 h 21600"/>
                  <a:gd name="T22" fmla="*/ 216 w 21600"/>
                  <a:gd name="T23" fmla="*/ 0 h 21600"/>
                  <a:gd name="T24" fmla="*/ 0 w 21600"/>
                  <a:gd name="T25" fmla="*/ 216 h 21600"/>
                  <a:gd name="T26" fmla="*/ 216 w 21600"/>
                  <a:gd name="T27" fmla="*/ 432 h 21600"/>
                  <a:gd name="T28" fmla="*/ 432 w 21600"/>
                  <a:gd name="T29" fmla="*/ 216 h 21600"/>
                  <a:gd name="T30" fmla="*/ 216 w 21600"/>
                  <a:gd name="T31" fmla="*/ 0 h 21600"/>
                  <a:gd name="T32" fmla="*/ 216 w 21600"/>
                  <a:gd name="T33" fmla="*/ 0 h 2160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600" h="21600">
                    <a:moveTo>
                      <a:pt x="17105" y="7875"/>
                    </a:moveTo>
                    <a:lnTo>
                      <a:pt x="9711" y="15044"/>
                    </a:lnTo>
                    <a:cubicBezTo>
                      <a:pt x="9585" y="15165"/>
                      <a:pt x="9423" y="15227"/>
                      <a:pt x="9261" y="15227"/>
                    </a:cubicBezTo>
                    <a:cubicBezTo>
                      <a:pt x="9094" y="15227"/>
                      <a:pt x="8929" y="15163"/>
                      <a:pt x="8802" y="15037"/>
                    </a:cubicBezTo>
                    <a:lnTo>
                      <a:pt x="5921" y="12156"/>
                    </a:lnTo>
                    <a:cubicBezTo>
                      <a:pt x="5669" y="11903"/>
                      <a:pt x="5669" y="11493"/>
                      <a:pt x="5921" y="11240"/>
                    </a:cubicBezTo>
                    <a:cubicBezTo>
                      <a:pt x="6175" y="10986"/>
                      <a:pt x="6585" y="10986"/>
                      <a:pt x="6837" y="11240"/>
                    </a:cubicBezTo>
                    <a:lnTo>
                      <a:pt x="9268" y="13669"/>
                    </a:lnTo>
                    <a:lnTo>
                      <a:pt x="16203" y="6944"/>
                    </a:lnTo>
                    <a:cubicBezTo>
                      <a:pt x="16458" y="6695"/>
                      <a:pt x="16869" y="6701"/>
                      <a:pt x="17119" y="6958"/>
                    </a:cubicBezTo>
                    <a:cubicBezTo>
                      <a:pt x="17368" y="7215"/>
                      <a:pt x="17362" y="7626"/>
                      <a:pt x="17105" y="7875"/>
                    </a:cubicBezTo>
                    <a:close/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4"/>
                      <a:pt x="4835" y="21600"/>
                      <a:pt x="10800" y="21600"/>
                    </a:cubicBezTo>
                    <a:cubicBezTo>
                      <a:pt x="16764" y="21600"/>
                      <a:pt x="21600" y="16764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2E6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3283" name="Rectangle 25"/>
              <p:cNvSpPr>
                <a:spLocks/>
              </p:cNvSpPr>
              <p:nvPr/>
            </p:nvSpPr>
            <p:spPr bwMode="auto">
              <a:xfrm>
                <a:off x="670" y="0"/>
                <a:ext cx="2912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algn="l"/>
                <a:r>
                  <a:rPr lang="en-US" sz="1400" dirty="0" smtClean="0">
                    <a:solidFill>
                      <a:srgbClr val="2E6FFD"/>
                    </a:solidFill>
                    <a:latin typeface="Open Sans Light" charset="0"/>
                    <a:cs typeface="Open Sans Light" charset="0"/>
                    <a:sym typeface="Open Sans Light" charset="0"/>
                  </a:rPr>
                  <a:t>CREST</a:t>
                </a:r>
                <a:endParaRPr lang="en-US" sz="1400" dirty="0">
                  <a:solidFill>
                    <a:srgbClr val="2E6FFD"/>
                  </a:solidFill>
                  <a:latin typeface="Open Sans Light" charset="0"/>
                  <a:cs typeface="Open Sans Light" charset="0"/>
                  <a:sym typeface="Open Sans Light" charset="0"/>
                </a:endParaRPr>
              </a:p>
            </p:txBody>
          </p:sp>
        </p:grpSp>
        <p:grpSp>
          <p:nvGrpSpPr>
            <p:cNvPr id="53279" name="Group 29"/>
            <p:cNvGrpSpPr>
              <a:grpSpLocks/>
            </p:cNvGrpSpPr>
            <p:nvPr/>
          </p:nvGrpSpPr>
          <p:grpSpPr bwMode="auto">
            <a:xfrm>
              <a:off x="8280" y="0"/>
              <a:ext cx="3582" cy="456"/>
              <a:chOff x="0" y="0"/>
              <a:chExt cx="3582" cy="456"/>
            </a:xfrm>
          </p:grpSpPr>
          <p:sp>
            <p:nvSpPr>
              <p:cNvPr id="53280" name="AutoShape 27"/>
              <p:cNvSpPr>
                <a:spLocks/>
              </p:cNvSpPr>
              <p:nvPr/>
            </p:nvSpPr>
            <p:spPr bwMode="auto">
              <a:xfrm>
                <a:off x="0" y="5"/>
                <a:ext cx="432" cy="432"/>
              </a:xfrm>
              <a:custGeom>
                <a:avLst/>
                <a:gdLst>
                  <a:gd name="T0" fmla="*/ 342 w 21600"/>
                  <a:gd name="T1" fmla="*/ 158 h 21600"/>
                  <a:gd name="T2" fmla="*/ 194 w 21600"/>
                  <a:gd name="T3" fmla="*/ 301 h 21600"/>
                  <a:gd name="T4" fmla="*/ 185 w 21600"/>
                  <a:gd name="T5" fmla="*/ 305 h 21600"/>
                  <a:gd name="T6" fmla="*/ 176 w 21600"/>
                  <a:gd name="T7" fmla="*/ 301 h 21600"/>
                  <a:gd name="T8" fmla="*/ 118 w 21600"/>
                  <a:gd name="T9" fmla="*/ 243 h 21600"/>
                  <a:gd name="T10" fmla="*/ 118 w 21600"/>
                  <a:gd name="T11" fmla="*/ 225 h 21600"/>
                  <a:gd name="T12" fmla="*/ 137 w 21600"/>
                  <a:gd name="T13" fmla="*/ 225 h 21600"/>
                  <a:gd name="T14" fmla="*/ 185 w 21600"/>
                  <a:gd name="T15" fmla="*/ 273 h 21600"/>
                  <a:gd name="T16" fmla="*/ 324 w 21600"/>
                  <a:gd name="T17" fmla="*/ 139 h 21600"/>
                  <a:gd name="T18" fmla="*/ 342 w 21600"/>
                  <a:gd name="T19" fmla="*/ 139 h 21600"/>
                  <a:gd name="T20" fmla="*/ 342 w 21600"/>
                  <a:gd name="T21" fmla="*/ 158 h 21600"/>
                  <a:gd name="T22" fmla="*/ 216 w 21600"/>
                  <a:gd name="T23" fmla="*/ 0 h 21600"/>
                  <a:gd name="T24" fmla="*/ 0 w 21600"/>
                  <a:gd name="T25" fmla="*/ 216 h 21600"/>
                  <a:gd name="T26" fmla="*/ 216 w 21600"/>
                  <a:gd name="T27" fmla="*/ 432 h 21600"/>
                  <a:gd name="T28" fmla="*/ 432 w 21600"/>
                  <a:gd name="T29" fmla="*/ 216 h 21600"/>
                  <a:gd name="T30" fmla="*/ 216 w 21600"/>
                  <a:gd name="T31" fmla="*/ 0 h 21600"/>
                  <a:gd name="T32" fmla="*/ 216 w 21600"/>
                  <a:gd name="T33" fmla="*/ 0 h 2160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600" h="21600">
                    <a:moveTo>
                      <a:pt x="17105" y="7875"/>
                    </a:moveTo>
                    <a:lnTo>
                      <a:pt x="9711" y="15044"/>
                    </a:lnTo>
                    <a:cubicBezTo>
                      <a:pt x="9585" y="15165"/>
                      <a:pt x="9423" y="15227"/>
                      <a:pt x="9261" y="15227"/>
                    </a:cubicBezTo>
                    <a:cubicBezTo>
                      <a:pt x="9094" y="15227"/>
                      <a:pt x="8929" y="15163"/>
                      <a:pt x="8802" y="15037"/>
                    </a:cubicBezTo>
                    <a:lnTo>
                      <a:pt x="5921" y="12156"/>
                    </a:lnTo>
                    <a:cubicBezTo>
                      <a:pt x="5669" y="11903"/>
                      <a:pt x="5669" y="11493"/>
                      <a:pt x="5921" y="11240"/>
                    </a:cubicBezTo>
                    <a:cubicBezTo>
                      <a:pt x="6175" y="10986"/>
                      <a:pt x="6585" y="10986"/>
                      <a:pt x="6837" y="11240"/>
                    </a:cubicBezTo>
                    <a:lnTo>
                      <a:pt x="9268" y="13669"/>
                    </a:lnTo>
                    <a:lnTo>
                      <a:pt x="16203" y="6944"/>
                    </a:lnTo>
                    <a:cubicBezTo>
                      <a:pt x="16458" y="6695"/>
                      <a:pt x="16869" y="6701"/>
                      <a:pt x="17119" y="6958"/>
                    </a:cubicBezTo>
                    <a:cubicBezTo>
                      <a:pt x="17368" y="7215"/>
                      <a:pt x="17362" y="7626"/>
                      <a:pt x="17105" y="7875"/>
                    </a:cubicBezTo>
                    <a:close/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4"/>
                      <a:pt x="4835" y="21600"/>
                      <a:pt x="10800" y="21600"/>
                    </a:cubicBezTo>
                    <a:cubicBezTo>
                      <a:pt x="16764" y="21600"/>
                      <a:pt x="21600" y="16764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3281" name="Rectangle 28"/>
              <p:cNvSpPr>
                <a:spLocks/>
              </p:cNvSpPr>
              <p:nvPr/>
            </p:nvSpPr>
            <p:spPr bwMode="auto">
              <a:xfrm>
                <a:off x="670" y="0"/>
                <a:ext cx="2912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algn="l"/>
                <a:r>
                  <a:rPr lang="en-US" sz="1400" dirty="0" smtClean="0">
                    <a:solidFill>
                      <a:srgbClr val="00B050"/>
                    </a:solidFill>
                    <a:latin typeface="Open Sans Light" charset="0"/>
                    <a:cs typeface="Open Sans Light" charset="0"/>
                    <a:sym typeface="Open Sans Light" charset="0"/>
                  </a:rPr>
                  <a:t>ISTQB</a:t>
                </a:r>
                <a:endParaRPr lang="en-US" sz="1400" dirty="0">
                  <a:solidFill>
                    <a:srgbClr val="00B050"/>
                  </a:solidFill>
                  <a:latin typeface="Open Sans Light" charset="0"/>
                  <a:cs typeface="Open Sans Light" charset="0"/>
                  <a:sym typeface="Open Sans Light" charset="0"/>
                </a:endParaRPr>
              </a:p>
            </p:txBody>
          </p:sp>
        </p:grpSp>
      </p:grpSp>
      <p:grpSp>
        <p:nvGrpSpPr>
          <p:cNvPr id="55340" name="Group 44"/>
          <p:cNvGrpSpPr>
            <a:grpSpLocks/>
          </p:cNvGrpSpPr>
          <p:nvPr/>
        </p:nvGrpSpPr>
        <p:grpSpPr bwMode="auto">
          <a:xfrm>
            <a:off x="1005483" y="1712119"/>
            <a:ext cx="7062192" cy="271463"/>
            <a:chOff x="0" y="0"/>
            <a:chExt cx="11862" cy="456"/>
          </a:xfrm>
        </p:grpSpPr>
        <p:grpSp>
          <p:nvGrpSpPr>
            <p:cNvPr id="53265" name="Group 37"/>
            <p:cNvGrpSpPr>
              <a:grpSpLocks/>
            </p:cNvGrpSpPr>
            <p:nvPr/>
          </p:nvGrpSpPr>
          <p:grpSpPr bwMode="auto">
            <a:xfrm>
              <a:off x="0" y="0"/>
              <a:ext cx="3582" cy="456"/>
              <a:chOff x="0" y="0"/>
              <a:chExt cx="3582" cy="456"/>
            </a:xfrm>
          </p:grpSpPr>
          <p:sp>
            <p:nvSpPr>
              <p:cNvPr id="53272" name="AutoShape 35"/>
              <p:cNvSpPr>
                <a:spLocks/>
              </p:cNvSpPr>
              <p:nvPr/>
            </p:nvSpPr>
            <p:spPr bwMode="auto">
              <a:xfrm>
                <a:off x="0" y="5"/>
                <a:ext cx="432" cy="432"/>
              </a:xfrm>
              <a:custGeom>
                <a:avLst/>
                <a:gdLst>
                  <a:gd name="T0" fmla="*/ 342 w 21600"/>
                  <a:gd name="T1" fmla="*/ 158 h 21600"/>
                  <a:gd name="T2" fmla="*/ 194 w 21600"/>
                  <a:gd name="T3" fmla="*/ 301 h 21600"/>
                  <a:gd name="T4" fmla="*/ 185 w 21600"/>
                  <a:gd name="T5" fmla="*/ 305 h 21600"/>
                  <a:gd name="T6" fmla="*/ 176 w 21600"/>
                  <a:gd name="T7" fmla="*/ 301 h 21600"/>
                  <a:gd name="T8" fmla="*/ 118 w 21600"/>
                  <a:gd name="T9" fmla="*/ 243 h 21600"/>
                  <a:gd name="T10" fmla="*/ 118 w 21600"/>
                  <a:gd name="T11" fmla="*/ 225 h 21600"/>
                  <a:gd name="T12" fmla="*/ 137 w 21600"/>
                  <a:gd name="T13" fmla="*/ 225 h 21600"/>
                  <a:gd name="T14" fmla="*/ 185 w 21600"/>
                  <a:gd name="T15" fmla="*/ 273 h 21600"/>
                  <a:gd name="T16" fmla="*/ 324 w 21600"/>
                  <a:gd name="T17" fmla="*/ 139 h 21600"/>
                  <a:gd name="T18" fmla="*/ 342 w 21600"/>
                  <a:gd name="T19" fmla="*/ 139 h 21600"/>
                  <a:gd name="T20" fmla="*/ 342 w 21600"/>
                  <a:gd name="T21" fmla="*/ 158 h 21600"/>
                  <a:gd name="T22" fmla="*/ 216 w 21600"/>
                  <a:gd name="T23" fmla="*/ 0 h 21600"/>
                  <a:gd name="T24" fmla="*/ 0 w 21600"/>
                  <a:gd name="T25" fmla="*/ 216 h 21600"/>
                  <a:gd name="T26" fmla="*/ 216 w 21600"/>
                  <a:gd name="T27" fmla="*/ 432 h 21600"/>
                  <a:gd name="T28" fmla="*/ 432 w 21600"/>
                  <a:gd name="T29" fmla="*/ 216 h 21600"/>
                  <a:gd name="T30" fmla="*/ 216 w 21600"/>
                  <a:gd name="T31" fmla="*/ 0 h 21600"/>
                  <a:gd name="T32" fmla="*/ 216 w 21600"/>
                  <a:gd name="T33" fmla="*/ 0 h 2160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600" h="21600">
                    <a:moveTo>
                      <a:pt x="17105" y="7875"/>
                    </a:moveTo>
                    <a:lnTo>
                      <a:pt x="9711" y="15044"/>
                    </a:lnTo>
                    <a:cubicBezTo>
                      <a:pt x="9585" y="15165"/>
                      <a:pt x="9423" y="15227"/>
                      <a:pt x="9261" y="15227"/>
                    </a:cubicBezTo>
                    <a:cubicBezTo>
                      <a:pt x="9094" y="15227"/>
                      <a:pt x="8929" y="15163"/>
                      <a:pt x="8802" y="15037"/>
                    </a:cubicBezTo>
                    <a:lnTo>
                      <a:pt x="5921" y="12156"/>
                    </a:lnTo>
                    <a:cubicBezTo>
                      <a:pt x="5669" y="11903"/>
                      <a:pt x="5669" y="11493"/>
                      <a:pt x="5921" y="11240"/>
                    </a:cubicBezTo>
                    <a:cubicBezTo>
                      <a:pt x="6175" y="10986"/>
                      <a:pt x="6585" y="10986"/>
                      <a:pt x="6837" y="11240"/>
                    </a:cubicBezTo>
                    <a:lnTo>
                      <a:pt x="9268" y="13669"/>
                    </a:lnTo>
                    <a:lnTo>
                      <a:pt x="16203" y="6944"/>
                    </a:lnTo>
                    <a:cubicBezTo>
                      <a:pt x="16458" y="6695"/>
                      <a:pt x="16869" y="6701"/>
                      <a:pt x="17119" y="6958"/>
                    </a:cubicBezTo>
                    <a:cubicBezTo>
                      <a:pt x="17368" y="7215"/>
                      <a:pt x="17362" y="7626"/>
                      <a:pt x="17105" y="7875"/>
                    </a:cubicBezTo>
                    <a:close/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4"/>
                      <a:pt x="4835" y="21600"/>
                      <a:pt x="10800" y="21600"/>
                    </a:cubicBezTo>
                    <a:cubicBezTo>
                      <a:pt x="16764" y="21600"/>
                      <a:pt x="21600" y="16764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009E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3273" name="Rectangle 36"/>
              <p:cNvSpPr>
                <a:spLocks/>
              </p:cNvSpPr>
              <p:nvPr/>
            </p:nvSpPr>
            <p:spPr bwMode="auto">
              <a:xfrm>
                <a:off x="670" y="0"/>
                <a:ext cx="2912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algn="l"/>
                <a:r>
                  <a:rPr lang="en-US" sz="1400" dirty="0" err="1" smtClean="0">
                    <a:solidFill>
                      <a:srgbClr val="009EAF"/>
                    </a:solidFill>
                    <a:latin typeface="Open Sans Light" charset="0"/>
                    <a:cs typeface="Open Sans Light" charset="0"/>
                    <a:sym typeface="Open Sans Light" charset="0"/>
                  </a:rPr>
                  <a:t>ECCouncil</a:t>
                </a:r>
                <a:endParaRPr lang="en-US" sz="1400" dirty="0">
                  <a:solidFill>
                    <a:srgbClr val="009EAF"/>
                  </a:solidFill>
                  <a:latin typeface="Open Sans Light" charset="0"/>
                  <a:cs typeface="Open Sans Light" charset="0"/>
                  <a:sym typeface="Open Sans Light" charset="0"/>
                </a:endParaRPr>
              </a:p>
            </p:txBody>
          </p:sp>
        </p:grpSp>
        <p:grpSp>
          <p:nvGrpSpPr>
            <p:cNvPr id="53266" name="Group 40"/>
            <p:cNvGrpSpPr>
              <a:grpSpLocks/>
            </p:cNvGrpSpPr>
            <p:nvPr/>
          </p:nvGrpSpPr>
          <p:grpSpPr bwMode="auto">
            <a:xfrm>
              <a:off x="4136" y="0"/>
              <a:ext cx="3582" cy="456"/>
              <a:chOff x="0" y="0"/>
              <a:chExt cx="3582" cy="456"/>
            </a:xfrm>
          </p:grpSpPr>
          <p:sp>
            <p:nvSpPr>
              <p:cNvPr id="53270" name="AutoShape 38"/>
              <p:cNvSpPr>
                <a:spLocks/>
              </p:cNvSpPr>
              <p:nvPr/>
            </p:nvSpPr>
            <p:spPr bwMode="auto">
              <a:xfrm>
                <a:off x="0" y="5"/>
                <a:ext cx="432" cy="432"/>
              </a:xfrm>
              <a:custGeom>
                <a:avLst/>
                <a:gdLst>
                  <a:gd name="T0" fmla="*/ 342 w 21600"/>
                  <a:gd name="T1" fmla="*/ 158 h 21600"/>
                  <a:gd name="T2" fmla="*/ 194 w 21600"/>
                  <a:gd name="T3" fmla="*/ 301 h 21600"/>
                  <a:gd name="T4" fmla="*/ 185 w 21600"/>
                  <a:gd name="T5" fmla="*/ 305 h 21600"/>
                  <a:gd name="T6" fmla="*/ 176 w 21600"/>
                  <a:gd name="T7" fmla="*/ 301 h 21600"/>
                  <a:gd name="T8" fmla="*/ 118 w 21600"/>
                  <a:gd name="T9" fmla="*/ 243 h 21600"/>
                  <a:gd name="T10" fmla="*/ 118 w 21600"/>
                  <a:gd name="T11" fmla="*/ 225 h 21600"/>
                  <a:gd name="T12" fmla="*/ 137 w 21600"/>
                  <a:gd name="T13" fmla="*/ 225 h 21600"/>
                  <a:gd name="T14" fmla="*/ 185 w 21600"/>
                  <a:gd name="T15" fmla="*/ 273 h 21600"/>
                  <a:gd name="T16" fmla="*/ 324 w 21600"/>
                  <a:gd name="T17" fmla="*/ 139 h 21600"/>
                  <a:gd name="T18" fmla="*/ 342 w 21600"/>
                  <a:gd name="T19" fmla="*/ 139 h 21600"/>
                  <a:gd name="T20" fmla="*/ 342 w 21600"/>
                  <a:gd name="T21" fmla="*/ 158 h 21600"/>
                  <a:gd name="T22" fmla="*/ 216 w 21600"/>
                  <a:gd name="T23" fmla="*/ 0 h 21600"/>
                  <a:gd name="T24" fmla="*/ 0 w 21600"/>
                  <a:gd name="T25" fmla="*/ 216 h 21600"/>
                  <a:gd name="T26" fmla="*/ 216 w 21600"/>
                  <a:gd name="T27" fmla="*/ 432 h 21600"/>
                  <a:gd name="T28" fmla="*/ 432 w 21600"/>
                  <a:gd name="T29" fmla="*/ 216 h 21600"/>
                  <a:gd name="T30" fmla="*/ 216 w 21600"/>
                  <a:gd name="T31" fmla="*/ 0 h 21600"/>
                  <a:gd name="T32" fmla="*/ 216 w 21600"/>
                  <a:gd name="T33" fmla="*/ 0 h 2160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600" h="21600">
                    <a:moveTo>
                      <a:pt x="17105" y="7875"/>
                    </a:moveTo>
                    <a:lnTo>
                      <a:pt x="9711" y="15044"/>
                    </a:lnTo>
                    <a:cubicBezTo>
                      <a:pt x="9585" y="15165"/>
                      <a:pt x="9423" y="15227"/>
                      <a:pt x="9261" y="15227"/>
                    </a:cubicBezTo>
                    <a:cubicBezTo>
                      <a:pt x="9094" y="15227"/>
                      <a:pt x="8929" y="15163"/>
                      <a:pt x="8802" y="15037"/>
                    </a:cubicBezTo>
                    <a:lnTo>
                      <a:pt x="5921" y="12156"/>
                    </a:lnTo>
                    <a:cubicBezTo>
                      <a:pt x="5669" y="11903"/>
                      <a:pt x="5669" y="11493"/>
                      <a:pt x="5921" y="11240"/>
                    </a:cubicBezTo>
                    <a:cubicBezTo>
                      <a:pt x="6175" y="10986"/>
                      <a:pt x="6585" y="10986"/>
                      <a:pt x="6837" y="11240"/>
                    </a:cubicBezTo>
                    <a:lnTo>
                      <a:pt x="9268" y="13669"/>
                    </a:lnTo>
                    <a:lnTo>
                      <a:pt x="16203" y="6944"/>
                    </a:lnTo>
                    <a:cubicBezTo>
                      <a:pt x="16458" y="6695"/>
                      <a:pt x="16869" y="6701"/>
                      <a:pt x="17119" y="6958"/>
                    </a:cubicBezTo>
                    <a:cubicBezTo>
                      <a:pt x="17368" y="7215"/>
                      <a:pt x="17362" y="7626"/>
                      <a:pt x="17105" y="7875"/>
                    </a:cubicBezTo>
                    <a:close/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4"/>
                      <a:pt x="4835" y="21600"/>
                      <a:pt x="10800" y="21600"/>
                    </a:cubicBezTo>
                    <a:cubicBezTo>
                      <a:pt x="16764" y="21600"/>
                      <a:pt x="21600" y="16764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3271" name="Rectangle 39"/>
              <p:cNvSpPr>
                <a:spLocks/>
              </p:cNvSpPr>
              <p:nvPr/>
            </p:nvSpPr>
            <p:spPr bwMode="auto">
              <a:xfrm>
                <a:off x="670" y="0"/>
                <a:ext cx="2912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algn="l"/>
                <a:r>
                  <a:rPr lang="en-US" sz="14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Open Sans Light" charset="0"/>
                    <a:cs typeface="Open Sans Light" charset="0"/>
                    <a:sym typeface="Open Sans Light" charset="0"/>
                  </a:rPr>
                  <a:t>Mile2</a:t>
                </a:r>
                <a:endPara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Open Sans Light" charset="0"/>
                  <a:cs typeface="Open Sans Light" charset="0"/>
                  <a:sym typeface="Open Sans Light" charset="0"/>
                </a:endParaRPr>
              </a:p>
            </p:txBody>
          </p:sp>
        </p:grpSp>
        <p:grpSp>
          <p:nvGrpSpPr>
            <p:cNvPr id="53267" name="Group 43"/>
            <p:cNvGrpSpPr>
              <a:grpSpLocks/>
            </p:cNvGrpSpPr>
            <p:nvPr/>
          </p:nvGrpSpPr>
          <p:grpSpPr bwMode="auto">
            <a:xfrm>
              <a:off x="8280" y="0"/>
              <a:ext cx="3582" cy="456"/>
              <a:chOff x="0" y="0"/>
              <a:chExt cx="3582" cy="456"/>
            </a:xfrm>
          </p:grpSpPr>
          <p:sp>
            <p:nvSpPr>
              <p:cNvPr id="53268" name="AutoShape 41"/>
              <p:cNvSpPr>
                <a:spLocks/>
              </p:cNvSpPr>
              <p:nvPr/>
            </p:nvSpPr>
            <p:spPr bwMode="auto">
              <a:xfrm>
                <a:off x="0" y="5"/>
                <a:ext cx="432" cy="432"/>
              </a:xfrm>
              <a:custGeom>
                <a:avLst/>
                <a:gdLst>
                  <a:gd name="T0" fmla="*/ 342 w 21600"/>
                  <a:gd name="T1" fmla="*/ 158 h 21600"/>
                  <a:gd name="T2" fmla="*/ 194 w 21600"/>
                  <a:gd name="T3" fmla="*/ 301 h 21600"/>
                  <a:gd name="T4" fmla="*/ 185 w 21600"/>
                  <a:gd name="T5" fmla="*/ 305 h 21600"/>
                  <a:gd name="T6" fmla="*/ 176 w 21600"/>
                  <a:gd name="T7" fmla="*/ 301 h 21600"/>
                  <a:gd name="T8" fmla="*/ 118 w 21600"/>
                  <a:gd name="T9" fmla="*/ 243 h 21600"/>
                  <a:gd name="T10" fmla="*/ 118 w 21600"/>
                  <a:gd name="T11" fmla="*/ 225 h 21600"/>
                  <a:gd name="T12" fmla="*/ 137 w 21600"/>
                  <a:gd name="T13" fmla="*/ 225 h 21600"/>
                  <a:gd name="T14" fmla="*/ 185 w 21600"/>
                  <a:gd name="T15" fmla="*/ 273 h 21600"/>
                  <a:gd name="T16" fmla="*/ 324 w 21600"/>
                  <a:gd name="T17" fmla="*/ 139 h 21600"/>
                  <a:gd name="T18" fmla="*/ 342 w 21600"/>
                  <a:gd name="T19" fmla="*/ 139 h 21600"/>
                  <a:gd name="T20" fmla="*/ 342 w 21600"/>
                  <a:gd name="T21" fmla="*/ 158 h 21600"/>
                  <a:gd name="T22" fmla="*/ 216 w 21600"/>
                  <a:gd name="T23" fmla="*/ 0 h 21600"/>
                  <a:gd name="T24" fmla="*/ 0 w 21600"/>
                  <a:gd name="T25" fmla="*/ 216 h 21600"/>
                  <a:gd name="T26" fmla="*/ 216 w 21600"/>
                  <a:gd name="T27" fmla="*/ 432 h 21600"/>
                  <a:gd name="T28" fmla="*/ 432 w 21600"/>
                  <a:gd name="T29" fmla="*/ 216 h 21600"/>
                  <a:gd name="T30" fmla="*/ 216 w 21600"/>
                  <a:gd name="T31" fmla="*/ 0 h 21600"/>
                  <a:gd name="T32" fmla="*/ 216 w 21600"/>
                  <a:gd name="T33" fmla="*/ 0 h 2160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600" h="21600">
                    <a:moveTo>
                      <a:pt x="17105" y="7875"/>
                    </a:moveTo>
                    <a:lnTo>
                      <a:pt x="9711" y="15044"/>
                    </a:lnTo>
                    <a:cubicBezTo>
                      <a:pt x="9585" y="15165"/>
                      <a:pt x="9423" y="15227"/>
                      <a:pt x="9261" y="15227"/>
                    </a:cubicBezTo>
                    <a:cubicBezTo>
                      <a:pt x="9094" y="15227"/>
                      <a:pt x="8929" y="15163"/>
                      <a:pt x="8802" y="15037"/>
                    </a:cubicBezTo>
                    <a:lnTo>
                      <a:pt x="5921" y="12156"/>
                    </a:lnTo>
                    <a:cubicBezTo>
                      <a:pt x="5669" y="11903"/>
                      <a:pt x="5669" y="11493"/>
                      <a:pt x="5921" y="11240"/>
                    </a:cubicBezTo>
                    <a:cubicBezTo>
                      <a:pt x="6175" y="10986"/>
                      <a:pt x="6585" y="10986"/>
                      <a:pt x="6837" y="11240"/>
                    </a:cubicBezTo>
                    <a:lnTo>
                      <a:pt x="9268" y="13669"/>
                    </a:lnTo>
                    <a:lnTo>
                      <a:pt x="16203" y="6944"/>
                    </a:lnTo>
                    <a:cubicBezTo>
                      <a:pt x="16458" y="6695"/>
                      <a:pt x="16869" y="6701"/>
                      <a:pt x="17119" y="6958"/>
                    </a:cubicBezTo>
                    <a:cubicBezTo>
                      <a:pt x="17368" y="7215"/>
                      <a:pt x="17362" y="7626"/>
                      <a:pt x="17105" y="7875"/>
                    </a:cubicBezTo>
                    <a:close/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4"/>
                      <a:pt x="4835" y="21600"/>
                      <a:pt x="10800" y="21600"/>
                    </a:cubicBezTo>
                    <a:cubicBezTo>
                      <a:pt x="16764" y="21600"/>
                      <a:pt x="21600" y="16764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E70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3269" name="Rectangle 42"/>
              <p:cNvSpPr>
                <a:spLocks/>
              </p:cNvSpPr>
              <p:nvPr/>
            </p:nvSpPr>
            <p:spPr bwMode="auto">
              <a:xfrm>
                <a:off x="670" y="0"/>
                <a:ext cx="2912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algn="l"/>
                <a:r>
                  <a:rPr lang="en-US" sz="1400" dirty="0" smtClean="0">
                    <a:solidFill>
                      <a:srgbClr val="FE7038"/>
                    </a:solidFill>
                    <a:latin typeface="Open Sans Light" charset="0"/>
                    <a:cs typeface="Open Sans Light" charset="0"/>
                    <a:sym typeface="Open Sans Light" charset="0"/>
                  </a:rPr>
                  <a:t>ISACA</a:t>
                </a:r>
                <a:endParaRPr lang="en-US" sz="1400" dirty="0">
                  <a:solidFill>
                    <a:srgbClr val="FE7038"/>
                  </a:solidFill>
                  <a:latin typeface="Open Sans Light" charset="0"/>
                  <a:cs typeface="Open Sans Light" charset="0"/>
                  <a:sym typeface="Open Sans Light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612527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5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5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Rectangle 7"/>
          <p:cNvSpPr>
            <a:spLocks/>
          </p:cNvSpPr>
          <p:nvPr/>
        </p:nvSpPr>
        <p:spPr bwMode="auto">
          <a:xfrm>
            <a:off x="962025" y="359569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SANS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17409" name="Rectangle 1"/>
          <p:cNvSpPr>
            <a:spLocks/>
          </p:cNvSpPr>
          <p:nvPr/>
        </p:nvSpPr>
        <p:spPr bwMode="auto">
          <a:xfrm>
            <a:off x="5715000" y="742950"/>
            <a:ext cx="2971800" cy="4247610"/>
          </a:xfrm>
          <a:prstGeom prst="rect">
            <a:avLst/>
          </a:prstGeom>
          <a:solidFill>
            <a:srgbClr val="009EAF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" name="Rectangle 43"/>
          <p:cNvSpPr>
            <a:spLocks/>
          </p:cNvSpPr>
          <p:nvPr/>
        </p:nvSpPr>
        <p:spPr bwMode="auto">
          <a:xfrm>
            <a:off x="5943600" y="845211"/>
            <a:ext cx="2438398" cy="3783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GCIH, GPT, GCFA etc.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Complex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Full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Online / Offline</a:t>
            </a:r>
            <a:endParaRPr lang="en-US" sz="1400" b="1" dirty="0" smtClean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Fucking expensive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Theory + Practice</a:t>
            </a:r>
            <a:endParaRPr lang="en-US" sz="1400" b="1" dirty="0" smtClean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A lot of free materials: </a:t>
            </a:r>
            <a:r>
              <a:rPr lang="en-US" sz="1400" b="1" dirty="0" err="1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cheatsheets</a:t>
            </a: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, papers, SIFT etc.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Abroad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err="1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Bootcamp</a:t>
            </a: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 based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Test</a:t>
            </a:r>
            <a:endParaRPr lang="en-US" sz="1400" dirty="0" smtClean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  <a:p>
            <a:pPr marL="228600" algn="l">
              <a:lnSpc>
                <a:spcPct val="150000"/>
              </a:lnSpc>
            </a:pPr>
            <a:endParaRPr lang="en-US" sz="1400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555" y="845211"/>
            <a:ext cx="1549400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24" y="2050510"/>
            <a:ext cx="3682573" cy="2940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189" y="2038350"/>
            <a:ext cx="3264977" cy="295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25053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5" grpId="0"/>
      <p:bldP spid="17409" grpId="0" animBg="1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Rectangle 7"/>
          <p:cNvSpPr>
            <a:spLocks/>
          </p:cNvSpPr>
          <p:nvPr/>
        </p:nvSpPr>
        <p:spPr bwMode="auto">
          <a:xfrm>
            <a:off x="962025" y="359569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SANS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812007"/>
            <a:ext cx="6794770" cy="405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70058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Rectangle 7"/>
          <p:cNvSpPr>
            <a:spLocks/>
          </p:cNvSpPr>
          <p:nvPr/>
        </p:nvSpPr>
        <p:spPr bwMode="auto">
          <a:xfrm>
            <a:off x="962025" y="359569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Offensive Security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17409" name="Rectangle 1"/>
          <p:cNvSpPr>
            <a:spLocks/>
          </p:cNvSpPr>
          <p:nvPr/>
        </p:nvSpPr>
        <p:spPr bwMode="auto">
          <a:xfrm>
            <a:off x="5715000" y="1047750"/>
            <a:ext cx="2971800" cy="3942810"/>
          </a:xfrm>
          <a:prstGeom prst="rect">
            <a:avLst/>
          </a:prstGeom>
          <a:solidFill>
            <a:srgbClr val="009EAF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" name="Rectangle 43"/>
          <p:cNvSpPr>
            <a:spLocks/>
          </p:cNvSpPr>
          <p:nvPr/>
        </p:nvSpPr>
        <p:spPr bwMode="auto">
          <a:xfrm>
            <a:off x="5943600" y="1117401"/>
            <a:ext cx="2438398" cy="3511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OSCP, OSCE, OSWP etc.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Complex</a:t>
            </a:r>
            <a:endParaRPr lang="en-US" sz="1400" b="1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Full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Online / Offline</a:t>
            </a:r>
            <a:endParaRPr lang="en-US" sz="1400" b="1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Medium e</a:t>
            </a: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xpensive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Almost no theory </a:t>
            </a:r>
            <a:r>
              <a:rPr lang="mr-IN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–</a:t>
            </a: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 PRACTICE!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Try harder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Abroad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err="1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Bootcamp</a:t>
            </a: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 based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Result</a:t>
            </a:r>
            <a:endParaRPr lang="en-US" sz="1400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  <a:p>
            <a:pPr marL="228600" algn="l">
              <a:lnSpc>
                <a:spcPct val="150000"/>
              </a:lnSpc>
            </a:pPr>
            <a:endParaRPr lang="en-US" sz="1400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</p:txBody>
      </p:sp>
      <p:pic>
        <p:nvPicPr>
          <p:cNvPr id="9" name="Picture 12" descr="https://www.offensive-security.com/wp-content/uploads/2015/09/Offsec-Red-Site-Logo-2015-3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46534"/>
            <a:ext cx="2456169" cy="73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04" y="1995620"/>
            <a:ext cx="39254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1258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5" grpId="0"/>
      <p:bldP spid="17409" grpId="0" animBg="1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Rectangle 7"/>
          <p:cNvSpPr>
            <a:spLocks/>
          </p:cNvSpPr>
          <p:nvPr/>
        </p:nvSpPr>
        <p:spPr bwMode="auto">
          <a:xfrm>
            <a:off x="962025" y="359569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err="1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ECCouncil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17409" name="Rectangle 1"/>
          <p:cNvSpPr>
            <a:spLocks/>
          </p:cNvSpPr>
          <p:nvPr/>
        </p:nvSpPr>
        <p:spPr bwMode="auto">
          <a:xfrm>
            <a:off x="5715000" y="1047750"/>
            <a:ext cx="2971800" cy="3942810"/>
          </a:xfrm>
          <a:prstGeom prst="rect">
            <a:avLst/>
          </a:prstGeom>
          <a:solidFill>
            <a:srgbClr val="009EAF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" name="Rectangle 43"/>
          <p:cNvSpPr>
            <a:spLocks/>
          </p:cNvSpPr>
          <p:nvPr/>
        </p:nvSpPr>
        <p:spPr bwMode="auto">
          <a:xfrm>
            <a:off x="5943600" y="1117401"/>
            <a:ext cx="2438398" cy="3511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CEH, CHFI, CND, ECSA, LPT, CCISO </a:t>
            </a:r>
            <a:r>
              <a:rPr lang="en-US" sz="1400" b="1" dirty="0" err="1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etc</a:t>
            </a:r>
            <a:r>
              <a:rPr lang="en-US" sz="1400" b="1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 </a:t>
            </a:r>
            <a:endParaRPr lang="en-US" sz="1400" b="1" dirty="0" smtClean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Basic / Middle</a:t>
            </a:r>
            <a:endParaRPr lang="en-US" sz="1400" b="1" dirty="0" smtClean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Offline / Online</a:t>
            </a:r>
            <a:endParaRPr lang="en-US" sz="1400" b="1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Medium e</a:t>
            </a: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xpensive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A lot of theory / Small practice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In Ukraine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err="1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Bootcamp</a:t>
            </a:r>
            <a:r>
              <a:rPr lang="en-US" sz="1400" b="1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 </a:t>
            </a: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based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Test / Sometimes result</a:t>
            </a:r>
            <a:endParaRPr lang="en-US" sz="1400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  <a:p>
            <a:pPr marL="228600" algn="l">
              <a:lnSpc>
                <a:spcPct val="150000"/>
              </a:lnSpc>
            </a:pPr>
            <a:endParaRPr lang="en-US" sz="1400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</p:txBody>
      </p:sp>
      <p:pic>
        <p:nvPicPr>
          <p:cNvPr id="7" name="Picture 2" descr="http://i-3.co.id/wp-content/uploads/2015/11/ec-counc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812007"/>
            <a:ext cx="2504087" cy="76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35" y="1674151"/>
            <a:ext cx="4648198" cy="334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03019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5" grpId="0"/>
      <p:bldP spid="17409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/>
          </p:cNvSpPr>
          <p:nvPr/>
        </p:nvSpPr>
        <p:spPr bwMode="auto">
          <a:xfrm>
            <a:off x="962025" y="359569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Program Structure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grpSp>
        <p:nvGrpSpPr>
          <p:cNvPr id="16392" name="Group 8"/>
          <p:cNvGrpSpPr>
            <a:grpSpLocks/>
          </p:cNvGrpSpPr>
          <p:nvPr/>
        </p:nvGrpSpPr>
        <p:grpSpPr bwMode="auto">
          <a:xfrm>
            <a:off x="4409527" y="1268016"/>
            <a:ext cx="395883" cy="466725"/>
            <a:chOff x="0" y="0"/>
            <a:chExt cx="664" cy="784"/>
          </a:xfrm>
          <a:solidFill>
            <a:schemeClr val="accent1"/>
          </a:solidFill>
        </p:grpSpPr>
        <p:sp>
          <p:nvSpPr>
            <p:cNvPr id="14365" name="AutoShape 3"/>
            <p:cNvSpPr>
              <a:spLocks/>
            </p:cNvSpPr>
            <p:nvPr/>
          </p:nvSpPr>
          <p:spPr bwMode="auto">
            <a:xfrm>
              <a:off x="0" y="268"/>
              <a:ext cx="664" cy="491"/>
            </a:xfrm>
            <a:custGeom>
              <a:avLst/>
              <a:gdLst>
                <a:gd name="T0" fmla="*/ 17843 w 21600"/>
                <a:gd name="T1" fmla="*/ 1270 h 21600"/>
                <a:gd name="T2" fmla="*/ 20661 w 21600"/>
                <a:gd name="T3" fmla="*/ 1270 h 21600"/>
                <a:gd name="T4" fmla="*/ 20661 w 21600"/>
                <a:gd name="T5" fmla="*/ 8894 h 21600"/>
                <a:gd name="T6" fmla="*/ 17843 w 21600"/>
                <a:gd name="T7" fmla="*/ 8894 h 21600"/>
                <a:gd name="T8" fmla="*/ 17843 w 21600"/>
                <a:gd name="T9" fmla="*/ 1270 h 21600"/>
                <a:gd name="T10" fmla="*/ 17819 w 21600"/>
                <a:gd name="T11" fmla="*/ 10165 h 21600"/>
                <a:gd name="T12" fmla="*/ 21600 w 21600"/>
                <a:gd name="T13" fmla="*/ 10165 h 21600"/>
                <a:gd name="T14" fmla="*/ 21600 w 21600"/>
                <a:gd name="T15" fmla="*/ 0 h 21600"/>
                <a:gd name="T16" fmla="*/ 17843 w 21600"/>
                <a:gd name="T17" fmla="*/ 0 h 21600"/>
                <a:gd name="T18" fmla="*/ 16904 w 21600"/>
                <a:gd name="T19" fmla="*/ 0 h 21600"/>
                <a:gd name="T20" fmla="*/ 0 w 21600"/>
                <a:gd name="T21" fmla="*/ 0 h 21600"/>
                <a:gd name="T22" fmla="*/ 0 w 21600"/>
                <a:gd name="T23" fmla="*/ 9529 h 21600"/>
                <a:gd name="T24" fmla="*/ 8922 w 21600"/>
                <a:gd name="T25" fmla="*/ 21600 h 21600"/>
                <a:gd name="T26" fmla="*/ 17819 w 21600"/>
                <a:gd name="T27" fmla="*/ 10165 h 21600"/>
                <a:gd name="T28" fmla="*/ 17819 w 21600"/>
                <a:gd name="T29" fmla="*/ 101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600" h="21600">
                  <a:moveTo>
                    <a:pt x="17843" y="1270"/>
                  </a:moveTo>
                  <a:lnTo>
                    <a:pt x="20661" y="1270"/>
                  </a:lnTo>
                  <a:lnTo>
                    <a:pt x="20661" y="8894"/>
                  </a:lnTo>
                  <a:lnTo>
                    <a:pt x="17843" y="8894"/>
                  </a:lnTo>
                  <a:cubicBezTo>
                    <a:pt x="17843" y="8894"/>
                    <a:pt x="17843" y="1270"/>
                    <a:pt x="17843" y="1270"/>
                  </a:cubicBezTo>
                  <a:close/>
                  <a:moveTo>
                    <a:pt x="17819" y="10165"/>
                  </a:moveTo>
                  <a:lnTo>
                    <a:pt x="21600" y="10165"/>
                  </a:lnTo>
                  <a:lnTo>
                    <a:pt x="21600" y="0"/>
                  </a:lnTo>
                  <a:lnTo>
                    <a:pt x="17843" y="0"/>
                  </a:lnTo>
                  <a:lnTo>
                    <a:pt x="16904" y="0"/>
                  </a:lnTo>
                  <a:lnTo>
                    <a:pt x="0" y="0"/>
                  </a:lnTo>
                  <a:lnTo>
                    <a:pt x="0" y="9529"/>
                  </a:lnTo>
                  <a:cubicBezTo>
                    <a:pt x="0" y="16195"/>
                    <a:pt x="3995" y="21600"/>
                    <a:pt x="8922" y="21600"/>
                  </a:cubicBezTo>
                  <a:cubicBezTo>
                    <a:pt x="13691" y="21600"/>
                    <a:pt x="17574" y="16533"/>
                    <a:pt x="17819" y="10165"/>
                  </a:cubicBezTo>
                  <a:close/>
                  <a:moveTo>
                    <a:pt x="17819" y="10165"/>
                  </a:moveTo>
                </a:path>
              </a:pathLst>
            </a:custGeom>
            <a:solidFill>
              <a:srgbClr val="A30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366" name="AutoShape 4"/>
            <p:cNvSpPr>
              <a:spLocks/>
            </p:cNvSpPr>
            <p:nvPr/>
          </p:nvSpPr>
          <p:spPr bwMode="auto">
            <a:xfrm>
              <a:off x="0" y="755"/>
              <a:ext cx="549" cy="29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21600 w 21600"/>
                <a:gd name="T5" fmla="*/ 0 h 21600"/>
                <a:gd name="T6" fmla="*/ 10800 w 21600"/>
                <a:gd name="T7" fmla="*/ 0 h 21600"/>
                <a:gd name="T8" fmla="*/ 0 w 21600"/>
                <a:gd name="T9" fmla="*/ 0 h 21600"/>
                <a:gd name="T10" fmla="*/ 0 w 21600"/>
                <a:gd name="T11" fmla="*/ 21600 h 21600"/>
                <a:gd name="T12" fmla="*/ 0 w 21600"/>
                <a:gd name="T13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108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A300AA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367" name="AutoShape 5"/>
            <p:cNvSpPr>
              <a:spLocks/>
            </p:cNvSpPr>
            <p:nvPr/>
          </p:nvSpPr>
          <p:spPr bwMode="auto">
            <a:xfrm>
              <a:off x="134" y="50"/>
              <a:ext cx="29" cy="130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0 h 21600"/>
                <a:gd name="T4" fmla="*/ 0 w 21600"/>
                <a:gd name="T5" fmla="*/ 21600 h 21600"/>
                <a:gd name="T6" fmla="*/ 21600 w 21600"/>
                <a:gd name="T7" fmla="*/ 21600 h 21600"/>
                <a:gd name="T8" fmla="*/ 21600 w 21600"/>
                <a:gd name="T9" fmla="*/ 0 h 21600"/>
                <a:gd name="T10" fmla="*/ 21600 w 21600"/>
                <a:gd name="T11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A300AA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368" name="AutoShape 6"/>
            <p:cNvSpPr>
              <a:spLocks/>
            </p:cNvSpPr>
            <p:nvPr/>
          </p:nvSpPr>
          <p:spPr bwMode="auto">
            <a:xfrm>
              <a:off x="370" y="50"/>
              <a:ext cx="28" cy="130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0 h 21600"/>
                <a:gd name="T4" fmla="*/ 0 w 21600"/>
                <a:gd name="T5" fmla="*/ 21600 h 21600"/>
                <a:gd name="T6" fmla="*/ 21600 w 21600"/>
                <a:gd name="T7" fmla="*/ 21600 h 21600"/>
                <a:gd name="T8" fmla="*/ 21600 w 21600"/>
                <a:gd name="T9" fmla="*/ 0 h 21600"/>
                <a:gd name="T10" fmla="*/ 21600 w 21600"/>
                <a:gd name="T11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A300AA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369" name="AutoShape 7"/>
            <p:cNvSpPr>
              <a:spLocks/>
            </p:cNvSpPr>
            <p:nvPr/>
          </p:nvSpPr>
          <p:spPr bwMode="auto">
            <a:xfrm>
              <a:off x="252" y="0"/>
              <a:ext cx="29" cy="173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0 h 21600"/>
                <a:gd name="T4" fmla="*/ 0 w 21600"/>
                <a:gd name="T5" fmla="*/ 21600 h 21600"/>
                <a:gd name="T6" fmla="*/ 21600 w 21600"/>
                <a:gd name="T7" fmla="*/ 21600 h 21600"/>
                <a:gd name="T8" fmla="*/ 21600 w 21600"/>
                <a:gd name="T9" fmla="*/ 0 h 21600"/>
                <a:gd name="T10" fmla="*/ 21600 w 21600"/>
                <a:gd name="T11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A300AA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6393" name="Rectangle 9"/>
          <p:cNvSpPr>
            <a:spLocks/>
          </p:cNvSpPr>
          <p:nvPr/>
        </p:nvSpPr>
        <p:spPr bwMode="auto">
          <a:xfrm>
            <a:off x="1012031" y="2190750"/>
            <a:ext cx="1594720" cy="1752600"/>
          </a:xfrm>
          <a:prstGeom prst="rect">
            <a:avLst/>
          </a:prstGeom>
          <a:solidFill>
            <a:srgbClr val="F2B800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63" name="Rectangle 10"/>
          <p:cNvSpPr>
            <a:spLocks/>
          </p:cNvSpPr>
          <p:nvPr/>
        </p:nvSpPr>
        <p:spPr bwMode="auto">
          <a:xfrm>
            <a:off x="1094185" y="2950965"/>
            <a:ext cx="1363894" cy="40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US" sz="1800" dirty="0" smtClean="0">
                <a:solidFill>
                  <a:srgbClr val="FFFFFF"/>
                </a:solidFill>
                <a:latin typeface="Open Sans Light" charset="0"/>
                <a:cs typeface="Open Sans Light" charset="0"/>
                <a:sym typeface="Open Sans Light" charset="0"/>
              </a:rPr>
              <a:t>Disciplines</a:t>
            </a:r>
            <a:endParaRPr lang="en-US" sz="1800" dirty="0">
              <a:solidFill>
                <a:srgbClr val="FFFFF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16397" name="Rectangle 13"/>
          <p:cNvSpPr>
            <a:spLocks/>
          </p:cNvSpPr>
          <p:nvPr/>
        </p:nvSpPr>
        <p:spPr bwMode="auto">
          <a:xfrm>
            <a:off x="2868215" y="2190750"/>
            <a:ext cx="1594720" cy="1752600"/>
          </a:xfrm>
          <a:prstGeom prst="rect">
            <a:avLst/>
          </a:prstGeom>
          <a:solidFill>
            <a:srgbClr val="009EAF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61" name="Rectangle 14"/>
          <p:cNvSpPr>
            <a:spLocks/>
          </p:cNvSpPr>
          <p:nvPr/>
        </p:nvSpPr>
        <p:spPr bwMode="auto">
          <a:xfrm>
            <a:off x="2949220" y="2950965"/>
            <a:ext cx="1364639" cy="40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US" sz="1800" dirty="0" smtClean="0">
                <a:solidFill>
                  <a:srgbClr val="FFFFFF"/>
                </a:solidFill>
                <a:latin typeface="Open Sans Light" charset="0"/>
                <a:cs typeface="Open Sans Light" charset="0"/>
                <a:sym typeface="Open Sans Light" charset="0"/>
              </a:rPr>
              <a:t>Knowledge</a:t>
            </a:r>
            <a:endParaRPr lang="en-US" sz="1800" dirty="0">
              <a:solidFill>
                <a:srgbClr val="FFFFF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16401" name="Rectangle 17"/>
          <p:cNvSpPr>
            <a:spLocks/>
          </p:cNvSpPr>
          <p:nvPr/>
        </p:nvSpPr>
        <p:spPr bwMode="auto">
          <a:xfrm>
            <a:off x="4724400" y="2190750"/>
            <a:ext cx="1594720" cy="1752600"/>
          </a:xfrm>
          <a:prstGeom prst="rect">
            <a:avLst/>
          </a:prstGeom>
          <a:solidFill>
            <a:srgbClr val="00B050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59" name="Rectangle 18"/>
          <p:cNvSpPr>
            <a:spLocks/>
          </p:cNvSpPr>
          <p:nvPr/>
        </p:nvSpPr>
        <p:spPr bwMode="auto">
          <a:xfrm>
            <a:off x="4805410" y="2950965"/>
            <a:ext cx="1365517" cy="40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US" sz="1800" dirty="0" smtClean="0">
                <a:solidFill>
                  <a:srgbClr val="FFFFFF"/>
                </a:solidFill>
                <a:latin typeface="Open Sans Light" charset="0"/>
                <a:cs typeface="Open Sans Light" charset="0"/>
                <a:sym typeface="Open Sans Light" charset="0"/>
              </a:rPr>
              <a:t>Competency</a:t>
            </a:r>
            <a:endParaRPr lang="en-US" sz="1800" dirty="0">
              <a:solidFill>
                <a:srgbClr val="FFFFF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16413" name="Rectangle 29"/>
          <p:cNvSpPr>
            <a:spLocks/>
          </p:cNvSpPr>
          <p:nvPr/>
        </p:nvSpPr>
        <p:spPr bwMode="auto">
          <a:xfrm>
            <a:off x="6580585" y="2190750"/>
            <a:ext cx="1587698" cy="1752600"/>
          </a:xfrm>
          <a:prstGeom prst="rect">
            <a:avLst/>
          </a:prstGeom>
          <a:solidFill>
            <a:srgbClr val="A300AA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14353" name="Rectangle 30"/>
          <p:cNvSpPr>
            <a:spLocks/>
          </p:cNvSpPr>
          <p:nvPr/>
        </p:nvSpPr>
        <p:spPr bwMode="auto">
          <a:xfrm>
            <a:off x="6643725" y="2950965"/>
            <a:ext cx="1365517" cy="40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US" sz="1800" dirty="0" smtClean="0">
                <a:solidFill>
                  <a:srgbClr val="FFFFFF"/>
                </a:solidFill>
                <a:latin typeface="Open Sans Light" charset="0"/>
                <a:cs typeface="Open Sans Light" charset="0"/>
                <a:sym typeface="Open Sans Light" charset="0"/>
              </a:rPr>
              <a:t>Profession</a:t>
            </a:r>
            <a:endParaRPr lang="en-US" sz="1800" dirty="0">
              <a:solidFill>
                <a:srgbClr val="FFFFF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485914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6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6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6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6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6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00"/>
                            </p:stCondLst>
                            <p:childTnLst>
                              <p:par>
                                <p:cTn id="3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5" grpId="0"/>
      <p:bldP spid="16393" grpId="0" animBg="1"/>
      <p:bldP spid="16397" grpId="0" animBg="1"/>
      <p:bldP spid="16401" grpId="0" animBg="1"/>
      <p:bldP spid="164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Rectangle 7"/>
          <p:cNvSpPr>
            <a:spLocks/>
          </p:cNvSpPr>
          <p:nvPr/>
        </p:nvSpPr>
        <p:spPr bwMode="auto">
          <a:xfrm>
            <a:off x="962025" y="359569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Mile2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17409" name="Rectangle 1"/>
          <p:cNvSpPr>
            <a:spLocks/>
          </p:cNvSpPr>
          <p:nvPr/>
        </p:nvSpPr>
        <p:spPr bwMode="auto">
          <a:xfrm>
            <a:off x="5715000" y="1047750"/>
            <a:ext cx="2971800" cy="3942810"/>
          </a:xfrm>
          <a:prstGeom prst="rect">
            <a:avLst/>
          </a:prstGeom>
          <a:solidFill>
            <a:srgbClr val="009EAF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" name="Rectangle 43"/>
          <p:cNvSpPr>
            <a:spLocks/>
          </p:cNvSpPr>
          <p:nvPr/>
        </p:nvSpPr>
        <p:spPr bwMode="auto">
          <a:xfrm>
            <a:off x="5943600" y="1117401"/>
            <a:ext cx="2438398" cy="3511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CISSO, CPEH, CPTE, CISSM etc.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Basic / Middle</a:t>
            </a:r>
            <a:endParaRPr lang="en-US" sz="1400" b="1" dirty="0" smtClean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Offline / Online</a:t>
            </a:r>
            <a:endParaRPr lang="en-US" sz="1400" b="1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Medium e</a:t>
            </a: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xpensive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A lot of theory / Small practice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In Ukraine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err="1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Bootcamp</a:t>
            </a:r>
            <a:r>
              <a:rPr lang="en-US" sz="1400" b="1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 </a:t>
            </a: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based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Test</a:t>
            </a:r>
            <a:endParaRPr lang="en-US" sz="1400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  <a:p>
            <a:pPr marL="228600" algn="l">
              <a:lnSpc>
                <a:spcPct val="150000"/>
              </a:lnSpc>
            </a:pPr>
            <a:endParaRPr lang="en-US" sz="1400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</p:txBody>
      </p:sp>
      <p:pic>
        <p:nvPicPr>
          <p:cNvPr id="8" name="Picture 10" descr="https://pentestmag.com/wp-content/uploads/2011/11/MILE2_LOGO_Converted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664694"/>
            <a:ext cx="1728192" cy="90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0" y="1722292"/>
            <a:ext cx="5281521" cy="326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2334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5" grpId="0"/>
      <p:bldP spid="17409" grpId="0" animBg="1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Rectangle 7"/>
          <p:cNvSpPr>
            <a:spLocks/>
          </p:cNvSpPr>
          <p:nvPr/>
        </p:nvSpPr>
        <p:spPr bwMode="auto">
          <a:xfrm>
            <a:off x="962025" y="359569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ISACA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17409" name="Rectangle 1"/>
          <p:cNvSpPr>
            <a:spLocks/>
          </p:cNvSpPr>
          <p:nvPr/>
        </p:nvSpPr>
        <p:spPr bwMode="auto">
          <a:xfrm>
            <a:off x="5715000" y="1047750"/>
            <a:ext cx="2971800" cy="3942810"/>
          </a:xfrm>
          <a:prstGeom prst="rect">
            <a:avLst/>
          </a:prstGeom>
          <a:solidFill>
            <a:srgbClr val="009EAF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" name="Rectangle 43"/>
          <p:cNvSpPr>
            <a:spLocks/>
          </p:cNvSpPr>
          <p:nvPr/>
        </p:nvSpPr>
        <p:spPr bwMode="auto">
          <a:xfrm>
            <a:off x="5943600" y="1117401"/>
            <a:ext cx="2438398" cy="3511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CISA, CISM, CRISC</a:t>
            </a: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, CGEIT, </a:t>
            </a:r>
            <a:r>
              <a:rPr lang="en-US" sz="1400" b="1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CSX etc.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University support?</a:t>
            </a:r>
            <a:endParaRPr lang="en-US" sz="1400" b="1" dirty="0" smtClean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Offline</a:t>
            </a:r>
            <a:endParaRPr lang="en-US" sz="1400" b="1" dirty="0" smtClean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Medium e</a:t>
            </a: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xpensive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THEORY!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Specific materials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In Ukraine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err="1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Bootcamp</a:t>
            </a:r>
            <a:r>
              <a:rPr lang="en-US" sz="1400" b="1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 </a:t>
            </a: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based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Test</a:t>
            </a:r>
            <a:endParaRPr lang="en-US" sz="1400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  <a:p>
            <a:pPr marL="228600" algn="l">
              <a:lnSpc>
                <a:spcPct val="150000"/>
              </a:lnSpc>
            </a:pPr>
            <a:endParaRPr lang="en-US" sz="1400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46296"/>
            <a:ext cx="3976314" cy="3344264"/>
          </a:xfrm>
          <a:prstGeom prst="rect">
            <a:avLst/>
          </a:prstGeom>
        </p:spPr>
      </p:pic>
      <p:pic>
        <p:nvPicPr>
          <p:cNvPr id="9" name="Picture 6" descr="http://me-newswire.net/blog/pic2067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910" y="830182"/>
            <a:ext cx="1340093" cy="67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747058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5" grpId="0"/>
      <p:bldP spid="17409" grpId="0" animBg="1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Rectangle 7"/>
          <p:cNvSpPr>
            <a:spLocks/>
          </p:cNvSpPr>
          <p:nvPr/>
        </p:nvSpPr>
        <p:spPr bwMode="auto">
          <a:xfrm>
            <a:off x="962025" y="359569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</a:rPr>
              <a:t>(ISC)2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</a:endParaRPr>
          </a:p>
          <a:p>
            <a:pPr algn="l"/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17409" name="Rectangle 1"/>
          <p:cNvSpPr>
            <a:spLocks/>
          </p:cNvSpPr>
          <p:nvPr/>
        </p:nvSpPr>
        <p:spPr bwMode="auto">
          <a:xfrm>
            <a:off x="5715000" y="1047750"/>
            <a:ext cx="2971800" cy="3942810"/>
          </a:xfrm>
          <a:prstGeom prst="rect">
            <a:avLst/>
          </a:prstGeom>
          <a:solidFill>
            <a:srgbClr val="009EAF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" name="Rectangle 43"/>
          <p:cNvSpPr>
            <a:spLocks/>
          </p:cNvSpPr>
          <p:nvPr/>
        </p:nvSpPr>
        <p:spPr bwMode="auto">
          <a:xfrm>
            <a:off x="5943600" y="1117401"/>
            <a:ext cx="2438398" cy="3511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CISSP, SSCP, CCSP, CCFP etc. </a:t>
            </a:r>
            <a:endParaRPr lang="en-US" sz="1400" b="1" dirty="0" smtClean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Offline</a:t>
            </a:r>
            <a:endParaRPr lang="en-US" sz="1400" b="1" dirty="0" smtClean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Medium e</a:t>
            </a: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xpensive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THEORY!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Specific materials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In Ukraine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err="1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Bootcamp</a:t>
            </a:r>
            <a:r>
              <a:rPr lang="en-US" sz="1400" b="1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 </a:t>
            </a: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based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FUCKING TEST</a:t>
            </a:r>
            <a:endParaRPr lang="en-US" sz="1400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  <a:p>
            <a:pPr marL="228600" algn="l">
              <a:lnSpc>
                <a:spcPct val="150000"/>
              </a:lnSpc>
            </a:pPr>
            <a:endParaRPr lang="en-US" sz="1400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6" y="1295400"/>
            <a:ext cx="5504012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71012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5" grpId="0"/>
      <p:bldP spid="17409" grpId="0" animBg="1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Rectangle 7"/>
          <p:cNvSpPr>
            <a:spLocks/>
          </p:cNvSpPr>
          <p:nvPr/>
        </p:nvSpPr>
        <p:spPr bwMode="auto">
          <a:xfrm>
            <a:off x="962025" y="359569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err="1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eLearnSecurity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17409" name="Rectangle 1"/>
          <p:cNvSpPr>
            <a:spLocks/>
          </p:cNvSpPr>
          <p:nvPr/>
        </p:nvSpPr>
        <p:spPr bwMode="auto">
          <a:xfrm>
            <a:off x="5715000" y="1047750"/>
            <a:ext cx="2971800" cy="3942810"/>
          </a:xfrm>
          <a:prstGeom prst="rect">
            <a:avLst/>
          </a:prstGeom>
          <a:solidFill>
            <a:srgbClr val="009EAF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" name="Rectangle 43"/>
          <p:cNvSpPr>
            <a:spLocks/>
          </p:cNvSpPr>
          <p:nvPr/>
        </p:nvSpPr>
        <p:spPr bwMode="auto">
          <a:xfrm>
            <a:off x="5943600" y="1117401"/>
            <a:ext cx="2438398" cy="3511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err="1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eJPT</a:t>
            </a: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, </a:t>
            </a:r>
            <a:r>
              <a:rPr lang="en-US" sz="1400" b="1" dirty="0" err="1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ePTP</a:t>
            </a: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, </a:t>
            </a:r>
            <a:r>
              <a:rPr lang="en-US" sz="1400" b="1" dirty="0" err="1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eWAPT</a:t>
            </a: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, </a:t>
            </a:r>
            <a:r>
              <a:rPr lang="en-US" sz="1400" b="1" dirty="0" err="1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eWPTX</a:t>
            </a: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, etc</a:t>
            </a:r>
            <a:r>
              <a:rPr lang="en-US" sz="1400" b="1" dirty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.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Online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EDUCATION!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Medium e</a:t>
            </a: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xpensive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Theory + Practice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err="1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Caendra</a:t>
            </a:r>
            <a:endParaRPr lang="en-US" sz="1400" b="1" dirty="0" smtClean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Online materials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Abroad</a:t>
            </a:r>
          </a:p>
          <a:p>
            <a:pPr marL="5715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Test + result</a:t>
            </a:r>
            <a:endParaRPr lang="en-US" sz="1400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  <a:p>
            <a:pPr marL="228600" algn="l">
              <a:lnSpc>
                <a:spcPct val="150000"/>
              </a:lnSpc>
            </a:pPr>
            <a:endParaRPr lang="en-US" sz="1400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72" y="964461"/>
            <a:ext cx="4879826" cy="402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2813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5" grpId="0"/>
      <p:bldP spid="17409" grpId="0" animBg="1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/>
          </p:cNvSpPr>
          <p:nvPr/>
        </p:nvSpPr>
        <p:spPr bwMode="auto">
          <a:xfrm>
            <a:off x="1752600" y="1885950"/>
            <a:ext cx="5410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90000"/>
              </a:lnSpc>
            </a:pPr>
            <a:r>
              <a:rPr lang="en-US" sz="4400" dirty="0" smtClean="0">
                <a:solidFill>
                  <a:schemeClr val="bg1"/>
                </a:solidFill>
                <a:latin typeface="Open Sans Light" charset="0"/>
                <a:cs typeface="Open Sans Light" charset="0"/>
                <a:sym typeface="Open Sans Light" charset="0"/>
              </a:rPr>
              <a:t>https://</a:t>
            </a:r>
            <a:r>
              <a:rPr lang="en-US" sz="4400" dirty="0" err="1" smtClean="0">
                <a:solidFill>
                  <a:schemeClr val="bg1"/>
                </a:solidFill>
                <a:latin typeface="Open Sans Light" charset="0"/>
                <a:cs typeface="Open Sans Light" charset="0"/>
                <a:sym typeface="Open Sans Light" charset="0"/>
              </a:rPr>
              <a:t>learnflakes.com</a:t>
            </a:r>
            <a:endParaRPr lang="en-US" sz="4400" dirty="0">
              <a:solidFill>
                <a:schemeClr val="bg1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18438" name="Rectangle 6"/>
          <p:cNvSpPr>
            <a:spLocks/>
          </p:cNvSpPr>
          <p:nvPr/>
        </p:nvSpPr>
        <p:spPr bwMode="auto">
          <a:xfrm>
            <a:off x="962025" y="359569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Remember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191802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/>
      <p:bldP spid="184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/>
          </p:cNvSpPr>
          <p:nvPr/>
        </p:nvSpPr>
        <p:spPr bwMode="auto">
          <a:xfrm>
            <a:off x="914400" y="1352550"/>
            <a:ext cx="7267575" cy="2033695"/>
          </a:xfrm>
          <a:prstGeom prst="rect">
            <a:avLst/>
          </a:prstGeom>
          <a:solidFill>
            <a:srgbClr val="F2B800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28"/>
          <p:cNvSpPr>
            <a:spLocks/>
          </p:cNvSpPr>
          <p:nvPr/>
        </p:nvSpPr>
        <p:spPr bwMode="auto">
          <a:xfrm>
            <a:off x="1204318" y="1405045"/>
            <a:ext cx="6825257" cy="1699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/>
          <a:p>
            <a:pPr algn="l">
              <a:lnSpc>
                <a:spcPct val="15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It’s no use going back to yesterday, because I was a different person then.</a:t>
            </a:r>
            <a:endParaRPr lang="en-US" sz="2400" dirty="0" smtClean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  <a:p>
            <a:pPr algn="l">
              <a:lnSpc>
                <a:spcPct val="150000"/>
              </a:lnSpc>
            </a:pPr>
            <a:r>
              <a:rPr lang="de-DE" sz="2400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© Lewis Carroll</a:t>
            </a:r>
            <a:endParaRPr lang="en-US" sz="2400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681534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/>
          </p:cNvSpPr>
          <p:nvPr/>
        </p:nvSpPr>
        <p:spPr bwMode="auto">
          <a:xfrm>
            <a:off x="3033713" y="2249418"/>
            <a:ext cx="5195887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4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Stay safe!</a:t>
            </a:r>
            <a:endParaRPr lang="en-US" sz="4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3033712" y="2876550"/>
            <a:ext cx="3848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3200" dirty="0" smtClean="0">
                <a:solidFill>
                  <a:schemeClr val="bg1"/>
                </a:solidFill>
                <a:latin typeface="Open Sans" charset="0"/>
                <a:cs typeface="Open Sans" charset="0"/>
                <a:sym typeface="Open Sans" charset="0"/>
              </a:rPr>
              <a:t>Any questions?</a:t>
            </a:r>
          </a:p>
        </p:txBody>
      </p:sp>
      <p:sp>
        <p:nvSpPr>
          <p:cNvPr id="10" name="Rectangle 3"/>
          <p:cNvSpPr>
            <a:spLocks/>
          </p:cNvSpPr>
          <p:nvPr/>
        </p:nvSpPr>
        <p:spPr bwMode="auto">
          <a:xfrm rot="-2700000">
            <a:off x="2243733" y="2303087"/>
            <a:ext cx="259556" cy="260151"/>
          </a:xfrm>
          <a:prstGeom prst="rect">
            <a:avLst/>
          </a:prstGeom>
          <a:solidFill>
            <a:srgbClr val="F2B800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" name="Rectangle 4"/>
          <p:cNvSpPr>
            <a:spLocks/>
          </p:cNvSpPr>
          <p:nvPr/>
        </p:nvSpPr>
        <p:spPr bwMode="auto">
          <a:xfrm rot="-2700000">
            <a:off x="2427685" y="2119730"/>
            <a:ext cx="259556" cy="259556"/>
          </a:xfrm>
          <a:prstGeom prst="rect">
            <a:avLst/>
          </a:prstGeom>
          <a:solidFill>
            <a:srgbClr val="009EAF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Rectangle 5"/>
          <p:cNvSpPr>
            <a:spLocks/>
          </p:cNvSpPr>
          <p:nvPr/>
        </p:nvSpPr>
        <p:spPr bwMode="auto">
          <a:xfrm rot="-2700000">
            <a:off x="2427685" y="2487038"/>
            <a:ext cx="259556" cy="259556"/>
          </a:xfrm>
          <a:prstGeom prst="rect">
            <a:avLst/>
          </a:prstGeom>
          <a:solidFill>
            <a:srgbClr val="A300AA"/>
          </a:solidFill>
          <a:ln w="25400">
            <a:solidFill>
              <a:schemeClr val="accent1">
                <a:lumMod val="60000"/>
                <a:lumOff val="40000"/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13" name="Rectangle 6"/>
          <p:cNvSpPr>
            <a:spLocks/>
          </p:cNvSpPr>
          <p:nvPr/>
        </p:nvSpPr>
        <p:spPr bwMode="auto">
          <a:xfrm rot="-2700000">
            <a:off x="2611041" y="2303087"/>
            <a:ext cx="259556" cy="260151"/>
          </a:xfrm>
          <a:prstGeom prst="rect">
            <a:avLst/>
          </a:prstGeom>
          <a:solidFill>
            <a:srgbClr val="269F26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" name="Rectangle 2"/>
          <p:cNvSpPr>
            <a:spLocks/>
          </p:cNvSpPr>
          <p:nvPr/>
        </p:nvSpPr>
        <p:spPr bwMode="auto">
          <a:xfrm>
            <a:off x="3033712" y="3714750"/>
            <a:ext cx="47386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000" dirty="0" smtClean="0">
                <a:solidFill>
                  <a:schemeClr val="bg1"/>
                </a:solidFill>
                <a:latin typeface="Open Sans" charset="0"/>
                <a:cs typeface="Open Sans" charset="0"/>
                <a:sym typeface="Open Sans" charset="0"/>
              </a:rPr>
              <a:t>www.facebook.com/oleksii.baranovskyi</a:t>
            </a:r>
          </a:p>
          <a:p>
            <a:pPr algn="l"/>
            <a:r>
              <a:rPr lang="en-US" sz="2000" dirty="0" err="1" smtClean="0">
                <a:solidFill>
                  <a:schemeClr val="bg1"/>
                </a:solidFill>
                <a:latin typeface="Open Sans" charset="0"/>
                <a:cs typeface="Open Sans" charset="0"/>
                <a:sym typeface="Open Sans" charset="0"/>
              </a:rPr>
              <a:t>www.linkedin.com</a:t>
            </a:r>
            <a:r>
              <a:rPr lang="en-US" sz="2000" dirty="0" smtClean="0">
                <a:solidFill>
                  <a:schemeClr val="bg1"/>
                </a:solidFill>
                <a:latin typeface="Open Sans" charset="0"/>
                <a:cs typeface="Open Sans" charset="0"/>
                <a:sym typeface="Open Sans" charset="0"/>
              </a:rPr>
              <a:t>/in/</a:t>
            </a:r>
            <a:r>
              <a:rPr lang="en-US" sz="2000" dirty="0" err="1" smtClean="0">
                <a:solidFill>
                  <a:schemeClr val="bg1"/>
                </a:solidFill>
                <a:latin typeface="Open Sans" charset="0"/>
                <a:cs typeface="Open Sans" charset="0"/>
                <a:sym typeface="Open Sans" charset="0"/>
              </a:rPr>
              <a:t>oleksiibaranovskyi</a:t>
            </a:r>
            <a:endParaRPr lang="en-US" sz="2000" dirty="0" smtClean="0">
              <a:solidFill>
                <a:schemeClr val="bg1"/>
              </a:solidFill>
              <a:latin typeface="Open Sans" charset="0"/>
              <a:cs typeface="Open Sans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00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2" dur="4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3" dur="4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5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40"/>
                            </p:stCondLst>
                            <p:childTnLst>
                              <p:par>
                                <p:cTn id="3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440"/>
                            </p:stCondLst>
                            <p:childTnLst>
                              <p:par>
                                <p:cTn id="4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/>
          </p:cNvSpPr>
          <p:nvPr/>
        </p:nvSpPr>
        <p:spPr bwMode="auto">
          <a:xfrm>
            <a:off x="457200" y="1581150"/>
            <a:ext cx="81534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  <a:latin typeface="Open Sans Light" charset="0"/>
                <a:cs typeface="Open Sans Light" charset="0"/>
                <a:sym typeface="Open Sans Light" charset="0"/>
              </a:rPr>
              <a:t>“</a:t>
            </a:r>
            <a:r>
              <a:rPr lang="en-US" sz="4400" dirty="0">
                <a:solidFill>
                  <a:srgbClr val="00BAFB"/>
                </a:solidFill>
                <a:latin typeface="Open Sans Light" charset="0"/>
                <a:cs typeface="Open Sans Light" charset="0"/>
                <a:sym typeface="Open Sans Light" charset="0"/>
              </a:rPr>
              <a:t> </a:t>
            </a:r>
            <a:r>
              <a:rPr lang="en-US" sz="4400" dirty="0" smtClean="0">
                <a:solidFill>
                  <a:srgbClr val="00BAFB"/>
                </a:solidFill>
                <a:latin typeface="Open Sans Light" charset="0"/>
                <a:cs typeface="Open Sans Light" charset="0"/>
                <a:sym typeface="Open Sans Light" charset="0"/>
              </a:rPr>
              <a:t>How to learn </a:t>
            </a:r>
            <a:r>
              <a:rPr lang="en-US" sz="4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Web Security </a:t>
            </a:r>
            <a:r>
              <a:rPr lang="en-US" sz="4400" dirty="0">
                <a:solidFill>
                  <a:srgbClr val="00BAFB"/>
                </a:solidFill>
                <a:latin typeface="Open Sans Light" charset="0"/>
                <a:cs typeface="Open Sans Light" charset="0"/>
                <a:sym typeface="Open Sans Light" charset="0"/>
              </a:rPr>
              <a:t>without </a:t>
            </a:r>
            <a:r>
              <a:rPr lang="en-US" sz="4400" dirty="0" smtClean="0">
                <a:solidFill>
                  <a:srgbClr val="00BAFB"/>
                </a:solidFill>
                <a:latin typeface="Open Sans Light" charset="0"/>
                <a:cs typeface="Open Sans Light" charset="0"/>
                <a:sym typeface="Open Sans Light" charset="0"/>
              </a:rPr>
              <a:t>Networks?</a:t>
            </a:r>
            <a:r>
              <a:rPr lang="en-US" sz="4400" dirty="0" smtClean="0">
                <a:solidFill>
                  <a:schemeClr val="bg1"/>
                </a:solidFill>
                <a:latin typeface="Open Sans Light" charset="0"/>
                <a:cs typeface="Open Sans Light" charset="0"/>
                <a:sym typeface="Open Sans Light" charset="0"/>
              </a:rPr>
              <a:t>“</a:t>
            </a:r>
            <a:endParaRPr lang="en-US" sz="4400" dirty="0">
              <a:solidFill>
                <a:schemeClr val="bg1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18438" name="Rectangle 6"/>
          <p:cNvSpPr>
            <a:spLocks/>
          </p:cNvSpPr>
          <p:nvPr/>
        </p:nvSpPr>
        <p:spPr bwMode="auto">
          <a:xfrm>
            <a:off x="962025" y="359569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Example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86083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/>
      <p:bldP spid="184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/>
          </p:cNvSpPr>
          <p:nvPr/>
        </p:nvSpPr>
        <p:spPr bwMode="auto">
          <a:xfrm>
            <a:off x="962025" y="359569"/>
            <a:ext cx="4843462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Lecturer Responsibilities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grpSp>
        <p:nvGrpSpPr>
          <p:cNvPr id="23564" name="Group 12"/>
          <p:cNvGrpSpPr>
            <a:grpSpLocks/>
          </p:cNvGrpSpPr>
          <p:nvPr/>
        </p:nvGrpSpPr>
        <p:grpSpPr bwMode="auto">
          <a:xfrm>
            <a:off x="1524000" y="1809750"/>
            <a:ext cx="2024742" cy="2034062"/>
            <a:chOff x="0" y="0"/>
            <a:chExt cx="2748" cy="2746"/>
          </a:xfrm>
        </p:grpSpPr>
        <p:sp>
          <p:nvSpPr>
            <p:cNvPr id="21529" name="Oval 7"/>
            <p:cNvSpPr>
              <a:spLocks/>
            </p:cNvSpPr>
            <p:nvPr/>
          </p:nvSpPr>
          <p:spPr bwMode="auto">
            <a:xfrm>
              <a:off x="0" y="0"/>
              <a:ext cx="2748" cy="2746"/>
            </a:xfrm>
            <a:prstGeom prst="ellipse">
              <a:avLst/>
            </a:prstGeom>
            <a:solidFill>
              <a:srgbClr val="009EAF"/>
            </a:solidFill>
            <a:ln w="2540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31" name="Rectangle 11"/>
            <p:cNvSpPr>
              <a:spLocks/>
            </p:cNvSpPr>
            <p:nvPr/>
          </p:nvSpPr>
          <p:spPr bwMode="auto">
            <a:xfrm>
              <a:off x="390" y="1075"/>
              <a:ext cx="1968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sz="2800" dirty="0" smtClean="0">
                  <a:solidFill>
                    <a:srgbClr val="FFFFFF"/>
                  </a:solidFill>
                  <a:latin typeface="Open Sans Light" charset="0"/>
                  <a:cs typeface="Open Sans Light" charset="0"/>
                  <a:sym typeface="Open Sans Light" charset="0"/>
                </a:rPr>
                <a:t>Education</a:t>
              </a:r>
              <a:endParaRPr lang="en-US" sz="2800" dirty="0">
                <a:solidFill>
                  <a:srgbClr val="FFFFFF"/>
                </a:solidFill>
                <a:latin typeface="Open Sans Light" charset="0"/>
                <a:cs typeface="Open Sans Light" charset="0"/>
                <a:sym typeface="Open Sans Light" charset="0"/>
              </a:endParaRPr>
            </a:p>
          </p:txBody>
        </p:sp>
      </p:grpSp>
      <p:grpSp>
        <p:nvGrpSpPr>
          <p:cNvPr id="23569" name="Group 17"/>
          <p:cNvGrpSpPr>
            <a:grpSpLocks/>
          </p:cNvGrpSpPr>
          <p:nvPr/>
        </p:nvGrpSpPr>
        <p:grpSpPr bwMode="auto">
          <a:xfrm>
            <a:off x="4114771" y="1231316"/>
            <a:ext cx="3193256" cy="3190931"/>
            <a:chOff x="0" y="0"/>
            <a:chExt cx="2748" cy="2746"/>
          </a:xfrm>
        </p:grpSpPr>
        <p:sp>
          <p:nvSpPr>
            <p:cNvPr id="21526" name="Oval 14"/>
            <p:cNvSpPr>
              <a:spLocks/>
            </p:cNvSpPr>
            <p:nvPr/>
          </p:nvSpPr>
          <p:spPr bwMode="auto">
            <a:xfrm>
              <a:off x="0" y="0"/>
              <a:ext cx="2748" cy="2746"/>
            </a:xfrm>
            <a:prstGeom prst="ellipse">
              <a:avLst/>
            </a:prstGeom>
            <a:solidFill>
              <a:srgbClr val="C00000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528" name="Rectangle 16"/>
            <p:cNvSpPr>
              <a:spLocks/>
            </p:cNvSpPr>
            <p:nvPr/>
          </p:nvSpPr>
          <p:spPr bwMode="auto">
            <a:xfrm>
              <a:off x="459" y="1177"/>
              <a:ext cx="1830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sz="3600" smtClean="0">
                  <a:solidFill>
                    <a:srgbClr val="FFFFFF"/>
                  </a:solidFill>
                  <a:latin typeface="Open Sans Light" charset="0"/>
                  <a:cs typeface="Open Sans Light" charset="0"/>
                  <a:sym typeface="Open Sans Light" charset="0"/>
                </a:rPr>
                <a:t>Preparation </a:t>
              </a:r>
              <a:endParaRPr lang="en-US" sz="3600" dirty="0">
                <a:solidFill>
                  <a:srgbClr val="FFFFFF"/>
                </a:solidFill>
                <a:latin typeface="Open Sans Light" charset="0"/>
                <a:cs typeface="Open Sans Light" charset="0"/>
                <a:sym typeface="Open Sans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279247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 decel="100000"/>
                                        <p:tgtEl>
                                          <p:spTgt spid="235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decel="1000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 decel="100000"/>
                                        <p:tgtEl>
                                          <p:spTgt spid="235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23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23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6" name="Rectangle 7"/>
          <p:cNvSpPr>
            <a:spLocks/>
          </p:cNvSpPr>
          <p:nvPr/>
        </p:nvSpPr>
        <p:spPr bwMode="auto">
          <a:xfrm>
            <a:off x="963700" y="854798"/>
            <a:ext cx="7265900" cy="550572"/>
          </a:xfrm>
          <a:prstGeom prst="rect">
            <a:avLst/>
          </a:prstGeom>
          <a:solidFill>
            <a:srgbClr val="0070C0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6892" name="Rectangle 25"/>
          <p:cNvSpPr>
            <a:spLocks/>
          </p:cNvSpPr>
          <p:nvPr/>
        </p:nvSpPr>
        <p:spPr bwMode="auto">
          <a:xfrm>
            <a:off x="962025" y="1474125"/>
            <a:ext cx="7267575" cy="561712"/>
          </a:xfrm>
          <a:prstGeom prst="rect">
            <a:avLst/>
          </a:prstGeom>
          <a:solidFill>
            <a:srgbClr val="F2B800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13" name="Rectangle 1"/>
          <p:cNvSpPr>
            <a:spLocks/>
          </p:cNvSpPr>
          <p:nvPr/>
        </p:nvSpPr>
        <p:spPr bwMode="auto">
          <a:xfrm>
            <a:off x="962025" y="359569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Problems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36901" name="Rectangle 10"/>
          <p:cNvSpPr>
            <a:spLocks/>
          </p:cNvSpPr>
          <p:nvPr/>
        </p:nvSpPr>
        <p:spPr bwMode="auto">
          <a:xfrm>
            <a:off x="1241894" y="909711"/>
            <a:ext cx="5013128" cy="495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/>
          <a:p>
            <a:pPr algn="l">
              <a:lnSpc>
                <a:spcPct val="15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University education quality / coverage</a:t>
            </a:r>
            <a:endParaRPr lang="en-US" sz="2400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36887" name="Rectangle 28"/>
          <p:cNvSpPr>
            <a:spLocks/>
          </p:cNvSpPr>
          <p:nvPr/>
        </p:nvSpPr>
        <p:spPr bwMode="auto">
          <a:xfrm>
            <a:off x="1251943" y="1405369"/>
            <a:ext cx="5013128" cy="59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/>
          <a:p>
            <a:pPr algn="l">
              <a:lnSpc>
                <a:spcPct val="15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Rapid profession evolution</a:t>
            </a:r>
            <a:endParaRPr lang="en-US" sz="2400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1" name="Rectangle 7"/>
          <p:cNvSpPr>
            <a:spLocks/>
          </p:cNvSpPr>
          <p:nvPr/>
        </p:nvSpPr>
        <p:spPr bwMode="auto">
          <a:xfrm>
            <a:off x="962024" y="2104592"/>
            <a:ext cx="7267576" cy="574508"/>
          </a:xfrm>
          <a:prstGeom prst="rect">
            <a:avLst/>
          </a:prstGeom>
          <a:solidFill>
            <a:srgbClr val="0070C0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Rectangle 10"/>
          <p:cNvSpPr>
            <a:spLocks/>
          </p:cNvSpPr>
          <p:nvPr/>
        </p:nvSpPr>
        <p:spPr bwMode="auto">
          <a:xfrm>
            <a:off x="1199553" y="2035017"/>
            <a:ext cx="5377457" cy="59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/>
          <a:p>
            <a:pPr algn="l">
              <a:lnSpc>
                <a:spcPct val="15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Additional / related knowledge necessity</a:t>
            </a:r>
            <a:endParaRPr lang="en-US" sz="2400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5" name="Rectangle 25"/>
          <p:cNvSpPr>
            <a:spLocks/>
          </p:cNvSpPr>
          <p:nvPr/>
        </p:nvSpPr>
        <p:spPr bwMode="auto">
          <a:xfrm>
            <a:off x="962025" y="2747855"/>
            <a:ext cx="7267575" cy="2033695"/>
          </a:xfrm>
          <a:prstGeom prst="rect">
            <a:avLst/>
          </a:prstGeom>
          <a:solidFill>
            <a:srgbClr val="F2B800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Rectangle 28"/>
          <p:cNvSpPr>
            <a:spLocks/>
          </p:cNvSpPr>
          <p:nvPr/>
        </p:nvSpPr>
        <p:spPr bwMode="auto">
          <a:xfrm>
            <a:off x="1251943" y="2800350"/>
            <a:ext cx="6825257" cy="1699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/>
          <a:p>
            <a:pPr algn="l">
              <a:lnSpc>
                <a:spcPct val="150000"/>
              </a:lnSpc>
            </a:pPr>
            <a:r>
              <a:rPr lang="mr-IN" sz="2400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…</a:t>
            </a:r>
            <a:r>
              <a:rPr lang="en-US" sz="2400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 here we we must run as fast as we can, just to stay in place. And if you wish to go anywhere you must run twice as fast as that. </a:t>
            </a:r>
            <a:r>
              <a:rPr lang="de-DE" sz="2400" dirty="0" smtClean="0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© Lewis Carroll</a:t>
            </a:r>
            <a:endParaRPr lang="en-US" sz="2400" dirty="0">
              <a:solidFill>
                <a:srgbClr val="FFFFFF"/>
              </a:solidFill>
              <a:latin typeface="Open Sans" charset="0"/>
              <a:cs typeface="Open Sans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06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8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/>
          </p:cNvSpPr>
          <p:nvPr/>
        </p:nvSpPr>
        <p:spPr bwMode="auto">
          <a:xfrm>
            <a:off x="2362200" y="1885950"/>
            <a:ext cx="41671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Help themselves</a:t>
            </a:r>
            <a:endParaRPr lang="en-US" sz="4400" dirty="0">
              <a:solidFill>
                <a:schemeClr val="bg1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18438" name="Rectangle 6"/>
          <p:cNvSpPr>
            <a:spLocks/>
          </p:cNvSpPr>
          <p:nvPr/>
        </p:nvSpPr>
        <p:spPr bwMode="auto">
          <a:xfrm>
            <a:off x="962025" y="359569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Who Can Help?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4" name="Rectangle 2"/>
          <p:cNvSpPr>
            <a:spLocks/>
          </p:cNvSpPr>
          <p:nvPr/>
        </p:nvSpPr>
        <p:spPr bwMode="auto">
          <a:xfrm>
            <a:off x="1512093" y="3028950"/>
            <a:ext cx="5867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800" dirty="0" smtClean="0">
                <a:solidFill>
                  <a:schemeClr val="bg1"/>
                </a:solidFill>
                <a:latin typeface="Open Sans" charset="0"/>
                <a:cs typeface="Open Sans" charset="0"/>
                <a:sym typeface="Open Sans" charset="0"/>
              </a:rPr>
              <a:t>Stay hungry! Stay tuned! </a:t>
            </a:r>
            <a:r>
              <a:rPr lang="de-DE" sz="2800" dirty="0" smtClean="0">
                <a:solidFill>
                  <a:schemeClr val="bg1"/>
                </a:solidFill>
                <a:latin typeface="Open Sans" charset="0"/>
                <a:cs typeface="Open Sans" charset="0"/>
                <a:sym typeface="Open Sans" charset="0"/>
              </a:rPr>
              <a:t>© Steve Jobs</a:t>
            </a:r>
            <a:endParaRPr lang="en-US" sz="2800" dirty="0">
              <a:solidFill>
                <a:schemeClr val="bg1"/>
              </a:solidFill>
              <a:latin typeface="Open Sans" charset="0"/>
              <a:cs typeface="Open Sans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308362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/>
      <p:bldP spid="18438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Rectangle 7"/>
          <p:cNvSpPr>
            <a:spLocks/>
          </p:cNvSpPr>
          <p:nvPr/>
        </p:nvSpPr>
        <p:spPr bwMode="auto">
          <a:xfrm>
            <a:off x="962025" y="359569"/>
            <a:ext cx="43529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2400" dirty="0" smtClean="0">
                <a:solidFill>
                  <a:srgbClr val="009EAF"/>
                </a:solidFill>
                <a:latin typeface="Open Sans Light" charset="0"/>
                <a:cs typeface="Open Sans Light" charset="0"/>
                <a:sym typeface="Open Sans Light" charset="0"/>
              </a:rPr>
              <a:t>Sources</a:t>
            </a:r>
            <a:endParaRPr lang="en-US" sz="2400" dirty="0">
              <a:solidFill>
                <a:srgbClr val="009EA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004889" y="1047750"/>
            <a:ext cx="3724272" cy="3581400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4290" tIns="17145" rIns="34290" bIns="17145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4729163" y="1047750"/>
            <a:ext cx="3429000" cy="3581400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4290" tIns="17145" rIns="34290" bIns="17145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US"/>
          </a:p>
        </p:txBody>
      </p:sp>
      <p:sp>
        <p:nvSpPr>
          <p:cNvPr id="17409" name="Rectangle 1"/>
          <p:cNvSpPr>
            <a:spLocks/>
          </p:cNvSpPr>
          <p:nvPr/>
        </p:nvSpPr>
        <p:spPr bwMode="auto">
          <a:xfrm>
            <a:off x="1905000" y="1162050"/>
            <a:ext cx="5334000" cy="3352800"/>
          </a:xfrm>
          <a:prstGeom prst="rect">
            <a:avLst/>
          </a:prstGeom>
          <a:solidFill>
            <a:schemeClr val="accent2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414" name="Rectangle 6"/>
          <p:cNvSpPr>
            <a:spLocks/>
          </p:cNvSpPr>
          <p:nvPr/>
        </p:nvSpPr>
        <p:spPr bwMode="auto">
          <a:xfrm>
            <a:off x="2133600" y="1658480"/>
            <a:ext cx="4876800" cy="274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457200" indent="-457200" algn="l">
              <a:buFont typeface="Arial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Open Sans Light" charset="0"/>
                <a:cs typeface="Open Sans Light" charset="0"/>
                <a:sym typeface="Open Sans Light" charset="0"/>
              </a:rPr>
              <a:t>Open / commercial educational </a:t>
            </a:r>
            <a:r>
              <a:rPr lang="en-US" sz="2800" dirty="0" smtClean="0">
                <a:solidFill>
                  <a:srgbClr val="FFFFFF"/>
                </a:solidFill>
                <a:latin typeface="Open Sans Light" charset="0"/>
                <a:cs typeface="Open Sans Light" charset="0"/>
                <a:sym typeface="Open Sans Light" charset="0"/>
              </a:rPr>
              <a:t>platforms</a:t>
            </a:r>
          </a:p>
          <a:p>
            <a:pPr marL="457200" indent="-457200" algn="l">
              <a:buFont typeface="Arial" charset="0"/>
              <a:buChar char="•"/>
            </a:pPr>
            <a:r>
              <a:rPr lang="en-US" sz="2800" dirty="0" smtClean="0">
                <a:solidFill>
                  <a:srgbClr val="FFFFFF"/>
                </a:solidFill>
                <a:latin typeface="Open Sans Light" charset="0"/>
                <a:cs typeface="Open Sans Light" charset="0"/>
                <a:sym typeface="Open Sans Light" charset="0"/>
              </a:rPr>
              <a:t>Vendors education </a:t>
            </a:r>
            <a:r>
              <a:rPr lang="en-US" sz="2800" dirty="0">
                <a:solidFill>
                  <a:srgbClr val="FFFFFF"/>
                </a:solidFill>
                <a:latin typeface="Open Sans Light" charset="0"/>
                <a:cs typeface="Open Sans Light" charset="0"/>
                <a:sym typeface="Open Sans Light" charset="0"/>
              </a:rPr>
              <a:t>materials </a:t>
            </a:r>
            <a:r>
              <a:rPr lang="en-US" sz="2800" dirty="0" smtClean="0">
                <a:solidFill>
                  <a:srgbClr val="FFFFFF"/>
                </a:solidFill>
                <a:latin typeface="Open Sans Light" charset="0"/>
                <a:cs typeface="Open Sans Light" charset="0"/>
                <a:sym typeface="Open Sans Light" charset="0"/>
              </a:rPr>
              <a:t>/ certification</a:t>
            </a:r>
          </a:p>
          <a:p>
            <a:pPr marL="457200" indent="-457200" algn="l">
              <a:buFont typeface="Arial" charset="0"/>
              <a:buChar char="•"/>
            </a:pPr>
            <a:r>
              <a:rPr lang="en-US" sz="2800" dirty="0" smtClean="0">
                <a:solidFill>
                  <a:srgbClr val="FFFFFF"/>
                </a:solidFill>
                <a:latin typeface="Open Sans Light" charset="0"/>
                <a:cs typeface="Open Sans Light" charset="0"/>
                <a:sym typeface="Open Sans Light" charset="0"/>
              </a:rPr>
              <a:t>Vendor neutral certifications</a:t>
            </a:r>
          </a:p>
          <a:p>
            <a:pPr marL="457200" indent="-457200" algn="l">
              <a:buFont typeface="Arial" charset="0"/>
              <a:buChar char="•"/>
            </a:pPr>
            <a:r>
              <a:rPr lang="en-US" sz="2800" dirty="0" smtClean="0">
                <a:solidFill>
                  <a:srgbClr val="FFFFFF"/>
                </a:solidFill>
                <a:latin typeface="Open Sans Light" charset="0"/>
                <a:cs typeface="Open Sans Light" charset="0"/>
                <a:sym typeface="Open Sans Light" charset="0"/>
              </a:rPr>
              <a:t>Web</a:t>
            </a:r>
          </a:p>
          <a:p>
            <a:pPr marL="457200" indent="-457200" algn="l">
              <a:buFont typeface="Arial" charset="0"/>
              <a:buChar char="•"/>
            </a:pPr>
            <a:endParaRPr lang="en-US" sz="2800" dirty="0" smtClean="0">
              <a:solidFill>
                <a:srgbClr val="FFFFFF"/>
              </a:solidFill>
              <a:latin typeface="Open Sans Light" charset="0"/>
              <a:cs typeface="Open Sans Light" charset="0"/>
              <a:sym typeface="Open Sans Light" charset="0"/>
            </a:endParaRPr>
          </a:p>
          <a:p>
            <a:pPr algn="l"/>
            <a:endParaRPr lang="en-US" sz="2800" dirty="0" smtClean="0">
              <a:solidFill>
                <a:srgbClr val="FFFFFF"/>
              </a:solidFill>
              <a:latin typeface="Open Sans Light" charset="0"/>
              <a:cs typeface="Open Sans Light" charset="0"/>
              <a:sym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292078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5" grpId="0"/>
      <p:bldP spid="2" grpId="0" animBg="1"/>
      <p:bldP spid="12" grpId="0" animBg="1"/>
      <p:bldP spid="17409" grpId="0" animBg="1"/>
      <p:bldP spid="1741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A531"/>
      </a:accent1>
      <a:accent2>
        <a:srgbClr val="333399"/>
      </a:accent2>
      <a:accent3>
        <a:srgbClr val="FFFFFF"/>
      </a:accent3>
      <a:accent4>
        <a:srgbClr val="000000"/>
      </a:accent4>
      <a:accent5>
        <a:srgbClr val="FECFAD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itle &amp; Bullets - Left">
  <a:themeElements>
    <a:clrScheme name="Title &amp; Bullets - Lef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itle &amp; Bullets - 2 Column">
  <a:themeElements>
    <a:clrScheme name="Title &amp; Bullets - 2 Colum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Title &amp; Bullets - Right">
  <a:themeElements>
    <a:clrScheme name="Title &amp; Bullets - Righ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Title, Bullets &amp; Photo">
  <a:themeElements>
    <a:clrScheme name="Title, Bullets &amp; Phot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- Center">
  <a:themeElements>
    <a:clrScheme name="Title - Cent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ullets">
  <a:themeElements>
    <a:clrScheme name="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hoto - Horizontal">
  <a:themeElements>
    <a:clrScheme name="Photo - Horizont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hoto - Horizontal Reflection">
  <a:themeElements>
    <a:clrScheme name="Photo - Horizontal Reflec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 Reflection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Photo - Horizontal Reflec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hoto - Vertical">
  <a:themeElements>
    <a:clrScheme name="Photo - Vertic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Photo - Vertical Reflection">
  <a:themeElements>
    <a:clrScheme name="Photo - Vertical Reflec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 Reflection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Photo - Vertical Reflec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itle - Top">
  <a:themeElements>
    <a:clrScheme name="Title - To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2597</TotalTime>
  <Pages>0</Pages>
  <Words>781</Words>
  <Characters>0</Characters>
  <Application>Microsoft Macintosh PowerPoint</Application>
  <PresentationFormat>On-screen Show (16:9)</PresentationFormat>
  <Lines>0</Lines>
  <Paragraphs>238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46</vt:i4>
      </vt:variant>
    </vt:vector>
  </HeadingPairs>
  <TitlesOfParts>
    <vt:vector size="65" baseType="lpstr">
      <vt:lpstr>Calibri</vt:lpstr>
      <vt:lpstr>Gill Sans</vt:lpstr>
      <vt:lpstr>Open Sans</vt:lpstr>
      <vt:lpstr>Open Sans Light</vt:lpstr>
      <vt:lpstr>ヒラギノ角ゴ ProN W3</vt:lpstr>
      <vt:lpstr>Arial</vt:lpstr>
      <vt:lpstr>Title &amp; Bullets</vt:lpstr>
      <vt:lpstr>Title - Center</vt:lpstr>
      <vt:lpstr>Bullets</vt:lpstr>
      <vt:lpstr>Photo - Horizontal</vt:lpstr>
      <vt:lpstr>Photo - Horizontal Reflection</vt:lpstr>
      <vt:lpstr>Photo - Vertical</vt:lpstr>
      <vt:lpstr>Photo - Vertical Reflection</vt:lpstr>
      <vt:lpstr>Title - Top</vt:lpstr>
      <vt:lpstr>Blank</vt:lpstr>
      <vt:lpstr>Title &amp; Bullets - Left</vt:lpstr>
      <vt:lpstr>Title &amp; Bullets - 2 Column</vt:lpstr>
      <vt:lpstr>Title &amp; Bullets - Right</vt:lpstr>
      <vt:lpstr>Title, Bullets &amp; Photo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Muda</dc:creator>
  <cp:lastModifiedBy>Microsoft Office User</cp:lastModifiedBy>
  <cp:revision>347</cp:revision>
  <dcterms:modified xsi:type="dcterms:W3CDTF">2019-06-08T07:36:39Z</dcterms:modified>
</cp:coreProperties>
</file>